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6" r:id="rId3"/>
    <p:sldMasterId id="2147483688" r:id="rId4"/>
    <p:sldMasterId id="2147483700" r:id="rId5"/>
    <p:sldMasterId id="2147483712" r:id="rId6"/>
    <p:sldMasterId id="2147483724" r:id="rId7"/>
    <p:sldMasterId id="2147483748" r:id="rId8"/>
  </p:sldMasterIdLst>
  <p:notesMasterIdLst>
    <p:notesMasterId r:id="rId35"/>
  </p:notesMasterIdLst>
  <p:handoutMasterIdLst>
    <p:handoutMasterId r:id="rId36"/>
  </p:handoutMasterIdLst>
  <p:sldIdLst>
    <p:sldId id="337" r:id="rId9"/>
    <p:sldId id="256" r:id="rId10"/>
    <p:sldId id="257" r:id="rId11"/>
    <p:sldId id="294" r:id="rId12"/>
    <p:sldId id="320" r:id="rId13"/>
    <p:sldId id="263" r:id="rId14"/>
    <p:sldId id="334" r:id="rId15"/>
    <p:sldId id="328" r:id="rId16"/>
    <p:sldId id="329" r:id="rId17"/>
    <p:sldId id="331" r:id="rId18"/>
    <p:sldId id="321" r:id="rId19"/>
    <p:sldId id="327" r:id="rId20"/>
    <p:sldId id="290" r:id="rId21"/>
    <p:sldId id="330" r:id="rId22"/>
    <p:sldId id="275" r:id="rId23"/>
    <p:sldId id="332" r:id="rId24"/>
    <p:sldId id="323" r:id="rId25"/>
    <p:sldId id="322" r:id="rId26"/>
    <p:sldId id="341" r:id="rId27"/>
    <p:sldId id="326" r:id="rId28"/>
    <p:sldId id="307" r:id="rId29"/>
    <p:sldId id="344" r:id="rId30"/>
    <p:sldId id="335" r:id="rId31"/>
    <p:sldId id="333" r:id="rId32"/>
    <p:sldId id="336" r:id="rId33"/>
    <p:sldId id="340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29AC2"/>
    <a:srgbClr val="00203F"/>
    <a:srgbClr val="141313"/>
    <a:srgbClr val="008FAB"/>
    <a:srgbClr val="042555"/>
    <a:srgbClr val="FEB70F"/>
    <a:srgbClr val="139FC9"/>
    <a:srgbClr val="1789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8348" autoAdjust="0"/>
  </p:normalViewPr>
  <p:slideViewPr>
    <p:cSldViewPr snapToObjects="1">
      <p:cViewPr>
        <p:scale>
          <a:sx n="100" d="100"/>
          <a:sy n="100" d="100"/>
        </p:scale>
        <p:origin x="-13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562"/>
    </p:cViewPr>
  </p:sorterViewPr>
  <p:notesViewPr>
    <p:cSldViewPr snapToObjects="1">
      <p:cViewPr varScale="1">
        <p:scale>
          <a:sx n="75" d="100"/>
          <a:sy n="75" d="100"/>
        </p:scale>
        <p:origin x="-202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35CD061-7AEA-45B8-ADA0-72E6050C39A0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5ED2082-1F86-4AF0-96E2-EF36943B0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9CF884-4F8B-4B21-B5F4-F289E0307C88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765DE4-B82F-4E13-A637-E592CA434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9AE6E55-CD59-4203-9B91-67FBD180EEAA}" type="slidenum"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pPr algn="r"/>
              <a:t>4</a:t>
            </a:fld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FA1966-476D-495C-A5D1-06CEF63BDFE3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eaLnBrk="0" hangingPunct="0"/>
            <a:fld id="{A73FCF27-FBA4-48CD-9956-EFC16A59D5DA}" type="slidenum"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pPr algn="r" defTabSz="914400" eaLnBrk="0" hangingPunct="0"/>
              <a:t>20</a:t>
            </a:fld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60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CC59-EC54-49B0-86B3-26A241D20428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09F5-8B6E-4D1D-BFEC-ACD4D6F5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F7235-905B-468B-BBEF-36BA2C845D80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7186C-8AA8-4DE4-948C-88919B13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012CC-575C-4110-830E-6A0D4CB816EF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9E71A-CCD9-4A50-A093-1DC30EB53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0A4AD319-A32F-4808-BCD0-3A72C4588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E786B506-66C8-4D55-9693-DAC8413CC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505E5-94BE-475B-A361-443B65011D6D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23A28-F240-4A82-A944-48184A0A0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829D1-0D49-492B-86A0-FA803E807DD9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6A604-4E15-4990-8064-7DB9710A1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C463B-DB86-4FD5-84EA-B474E60B5DC0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CE4BF-D17E-498A-9EC7-318B69B64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D66FF-CB33-481E-B58B-3C8C34A6F38D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DFB14-3297-40E5-B517-49CEBD4EA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0754-BAE9-467C-963B-09ACF355EC8D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5E174-F1D0-4BC9-8C87-A057B78F4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E642E-D1CA-4E7E-8499-AC5F163DD4CA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3892-B2E6-4F11-9A76-9CE91F978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3D23F-3819-4F20-839D-441EAB658CEC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8A7CC-A56C-4DE7-A933-3951EA2BB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38C08-58DB-4204-A1F4-5BBB3179A0BB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712B-6D50-482B-B290-69B79586C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05DB-2482-4940-A45C-9844FF029903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CD64D-FDA3-4635-85D1-B4AFAF312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EFCF-C8CA-41E7-82F6-6F90D8E2A673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A787D-3017-4DD9-9A49-9130A2831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1DF9E-C7B2-4E47-9F00-3245F6CF3D7D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205C-59FB-4171-9916-8B4A6952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09FE8-0B1E-4420-AA74-199A57FC6E90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5FA96-F9B3-4706-87A7-06A95AC51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8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BDD9D428-4A8E-DA4B-B46E-0C583D52CBBA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75CBB59E-B87F-48EF-96EB-564F72F0D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090E1E8F-1C03-CB47-9000-1DE91CCDA962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BA16F186-F8E2-4485-B498-24FFE79BA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6D7E58B3-D6F0-2D41-BE67-4285CCC48C01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F7B7DABC-10D1-4973-B092-75CB38DA7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FB867B22-CC04-5044-B4A1-031C66C8337C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93DEEDFF-E689-453A-ABB7-9410CCCCE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ACF29EFB-5A34-3744-87BC-4A93CF2ADC63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26B97AD2-3777-4EF0-990B-AF6F88774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863C3-AFB5-4E9E-8B18-EF054A68C2CD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6F664-DC82-43A6-9C50-61A9898F0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3F854EB0-5FB6-DC42-9433-ECB7984BB0F8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0368048C-1AD5-4664-B164-860325F56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16295F24-68AF-564C-9A52-C76770A3CA12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C407246E-55D3-4B6D-AF3C-23AF6E043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6B44B7A9-E3C2-1D48-A5D5-3124F0B4EA7D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339A8F0A-1E9C-498D-AA78-A8920A505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3829DDE2-0AE1-8A4F-A660-103510F11F08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B8A4BE64-567C-4BF4-BD4D-9F39A614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35C4142D-880D-0B4D-9FE7-3E864A0AC60E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2BA96150-8B06-40B2-A360-87D2A531B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28439F52-CAF0-A941-975F-9B5ACB9B7918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pitchFamily="-80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6C921622-9388-463C-A2C2-F82252953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E8EC023-D9B7-3B4D-A9FB-4F926996CC35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1B604CB-4692-4E32-915E-3CD0CAC9F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C430B52-BCB1-EB47-8FE5-BDFC739CFAA3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C86B25F-DBEE-4E99-A16B-C95A80AB0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543BA0D-7DCB-3642-ABBA-ED721C37220C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22B60E2-2CCA-4566-AD1E-764F51143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7957874-48BA-EF48-9BFC-A565149407E6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D482D2-1E59-4E38-8AED-FA700A504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463CB-90FA-470C-903B-28F7A7B5045C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03126-3AD4-4618-ACD0-129D1C8B2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C1C9138-FCFC-7845-A98D-DC65078A0809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E216998-968A-4001-9908-1882A3579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F2D9D5E-5B09-7E48-931A-B3DBC06661AB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1C99DAF-B30F-4EA5-82CC-34F5F3274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783BABE-12DC-0D4E-8A78-A6F0B1B10122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914319A-76B3-4922-9503-285626075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99BD21C-FA1C-5345-B8BA-33BC41253B22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0AB8F06-15FA-4707-B77A-410A9F55E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0C5CBE5-F2F7-D449-9BD0-B4A33507F91D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5F973A1-6486-4F0E-A17B-4E4CF9807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2" y="366713"/>
            <a:ext cx="447675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2C7C6F3-0B23-A24A-AEA1-77C9216092A7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F81ECF-7A45-4A49-8594-1058B76DC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E53EA-1805-4F2A-9047-F37C586DE9F0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F3C3-60C2-4472-8262-0A7638DC3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7489D-5071-44CF-9E3C-02061E7737F8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DF66-2C59-487B-8C0E-C7DBA0370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C0A12-30EB-4BE0-8FF3-4E830EE4CA16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06FF6-5E57-46A3-95A5-5BAEC3CB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8A7D2-6E30-45B1-A358-7D2450CEA97C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BA0BE-5E8C-4ABB-A2B6-6FF22BB11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C5CB2-7F28-4663-9F84-CC8AE607AF17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B6DF6-D4BD-4D4C-A69E-4C9513290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F37CB-DCB5-4BD3-ACB4-B1EBBA19A016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5A91B-DAE9-4FFA-A609-21F3DABFB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6BCE-116D-4EEE-B3D0-959126DD0174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994FC-ED3A-4B5D-B6B1-534E3AC7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75E46-9736-48B8-8219-C006B0649F76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61AE5-88B3-474E-B2EB-241F8BB07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E8CC7-811D-4FC7-A3D9-BA9AE20F59F7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267E-3DAB-499B-8EA2-B7F32106C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D62B1-24B8-4DCC-95F6-A7151AF08AED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8BEDC-EB9A-4CF5-951D-9A9C157BB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520B-E744-4684-B611-E64EDA3D95A9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D0A6-00EF-46B9-83E3-66A135AF0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D5364-66C8-4741-8532-38FD6318D58A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1510-F7AD-4EEF-83E5-A8EF5735E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E576A-1C40-4C25-9246-501CD641CAA2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EBD7-EB7A-4AE6-A4C8-6B87D9F28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3F1D4-7C43-4520-93AD-ECA6D81F47A6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FC580-3B7F-47C9-9A2F-BA1227501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F3E58-FC62-432C-90AA-25F8DCEB3765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1BFED-BCC4-4ED8-93B5-547842A05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34F6-1453-4871-9EEA-1E59D67655AE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E74D0-1B74-40F8-95AB-EB7A3351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C016A-1B5C-4C02-A878-CFBB5361AF91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6DCC1-144F-48B8-8264-8FD7B16C2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2629E-0CDE-4CB5-AEA5-BE5576A79B9A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3D03-D443-4F0E-BA42-7159D5C6B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EC565-7E77-4E11-A271-A0A9C014EAB7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C819A-B7A2-4D02-8E4B-B51A25904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9A90-8EB6-4F62-A7A5-F95E71BBEAAE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78536-72C4-4CF5-BCDD-943A5468E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4EC76-81B8-4437-ABB8-36D7E9A7EB45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AF9D5-C8CF-46AA-A84C-A25AD06A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8F29-E8FB-4E10-87F4-16ED56B22509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13691-92A2-4BE0-B27D-8705255B3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39C7F-266E-47FC-B229-EFA36AB168CC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1875-6DB1-41B8-8DE0-57AC6590E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2017D-9DE7-48EB-A846-1A66C19BDFF7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C6A9D-E4E6-4DE8-A891-0A117311B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C9E33-DE57-4C88-B482-0738372BDF0F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4C0FA-EB82-43BA-A5C4-E5468A515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11FA-C999-4FA0-B1C9-D1383C291951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2377-4D69-4933-A326-5A3123A54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112A6-356A-4DA0-9FDB-D40D56FD512F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C1FFE-9406-4E9B-822F-D84C2977F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5385D-104C-46E5-B105-FC005A31F295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6C49F-922A-499B-B254-9DDE38E5E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132EE-2180-47EB-8AFB-3C1F6762A274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C40D6-6F41-4CBF-B179-CEF97A091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2C43A-C8AA-487A-B26D-80F0E9CEEE55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F2F0-9A49-42BF-8892-BC9E5BE90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40749-B465-4431-9234-4C961BA48F04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1EFE-42B9-4F95-9F03-4116983DA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4346A-391F-4361-9D3A-21ADBADE07DE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6F294-0E26-4675-94B9-8782DBEF2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D9F5-ED43-4000-A136-DBBB8BFB77FB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AF244-AEFC-4D6E-98AC-6B804FE2F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8719F-FFEC-40C2-AB9C-923D376C92AA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AADA4-AE89-475B-9EB8-6B53C55E7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0D780-0259-4D16-B4F2-11D80E2AC6BC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0701-F65F-4E4D-8500-3887F8BB4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75F1B-EE90-4CE4-B07F-25F6F5E28578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79BC-2AA4-4ED2-AA30-66580A072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7F0A7-3645-40F6-8FC4-09BFA2D2BA43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AE84-DCDB-49F1-BC72-8EC75C757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3F99-4F01-4F2C-9D34-CA88FD643BB5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99F-1C3E-4833-A13D-434A0EE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81B37B-4287-4B68-BB01-BD30DB935441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860953-8A04-44BD-9305-BFC1D2CA2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 advClick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Verdana" pitchFamily="34" charset="0"/>
                <a:cs typeface="ＭＳ Ｐゴシック"/>
              </a:defRPr>
            </a:lvl1pPr>
          </a:lstStyle>
          <a:p>
            <a:pPr>
              <a:defRPr/>
            </a:pPr>
            <a:fld id="{D144393F-CF44-4495-B69F-A559B9290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</p:sldLayoutIdLst>
  <p:transition spd="slow" advClick="0"/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0492860-BA56-4C50-AFDA-0D72B9A83744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F1A35B8-3013-48B0-B6E4-00AE3DC35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 advClick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Verdana" pitchFamily="34" charset="0"/>
                <a:cs typeface="ＭＳ Ｐゴシック"/>
              </a:defRPr>
            </a:lvl1pPr>
          </a:lstStyle>
          <a:p>
            <a:pPr>
              <a:defRPr/>
            </a:pPr>
            <a:fld id="{0F982E96-6194-47FF-9059-E65E690D621C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Verdana" pitchFamily="34" charset="0"/>
                <a:cs typeface="ＭＳ Ｐゴシック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Verdana" pitchFamily="34" charset="0"/>
                <a:cs typeface="ＭＳ Ｐゴシック"/>
              </a:defRPr>
            </a:lvl1pPr>
          </a:lstStyle>
          <a:p>
            <a:pPr>
              <a:defRPr/>
            </a:pPr>
            <a:fld id="{74C00AC3-95AC-4D42-97EA-4379ACBE5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 advClick="0"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200">
          <a:solidFill>
            <a:schemeClr val="tx1"/>
          </a:solidFill>
          <a:latin typeface="+mn-lt"/>
          <a:ea typeface="+mn-ea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3835438-9B75-473F-97CC-3FDFF70B2AE2}" type="datetime1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A5CD5A4-BB80-45ED-834D-105372A65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transition spd="slow"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73AD814-ED59-4995-AF5A-5FDE3DBC417B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9658BCD-FF7A-446D-B4D4-9D17D4868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 advClick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539AC37-F52A-4A5E-98FD-B8E9D99C1C09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460AD04-B8CD-4B2C-9D67-A1EBEE52B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 advClick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E8E7BC-B2B8-4344-B484-1105E168DEA9}" type="datetimeFigureOut">
              <a:rPr lang="en-US"/>
              <a:pPr>
                <a:defRPr/>
              </a:pPr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D155E4-DF1F-464A-A939-0DB4D4C2A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34" Type="http://schemas.openxmlformats.org/officeDocument/2006/relationships/image" Target="../media/image9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37" Type="http://schemas.openxmlformats.org/officeDocument/2006/relationships/image" Target="../media/image99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36" Type="http://schemas.openxmlformats.org/officeDocument/2006/relationships/image" Target="../media/image98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png"/><Relationship Id="rId18" Type="http://schemas.openxmlformats.org/officeDocument/2006/relationships/image" Target="../media/image119.jpeg"/><Relationship Id="rId26" Type="http://schemas.openxmlformats.org/officeDocument/2006/relationships/image" Target="../media/image127.jpeg"/><Relationship Id="rId39" Type="http://schemas.openxmlformats.org/officeDocument/2006/relationships/image" Target="../media/image140.jpe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34" Type="http://schemas.openxmlformats.org/officeDocument/2006/relationships/image" Target="../media/image135.jpeg"/><Relationship Id="rId42" Type="http://schemas.openxmlformats.org/officeDocument/2006/relationships/image" Target="../media/image143.png"/><Relationship Id="rId47" Type="http://schemas.openxmlformats.org/officeDocument/2006/relationships/image" Target="../media/image148.jpeg"/><Relationship Id="rId50" Type="http://schemas.openxmlformats.org/officeDocument/2006/relationships/image" Target="../media/image151.png"/><Relationship Id="rId7" Type="http://schemas.openxmlformats.org/officeDocument/2006/relationships/image" Target="../media/image108.jpe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33" Type="http://schemas.openxmlformats.org/officeDocument/2006/relationships/image" Target="../media/image134.jpeg"/><Relationship Id="rId38" Type="http://schemas.openxmlformats.org/officeDocument/2006/relationships/image" Target="../media/image139.png"/><Relationship Id="rId46" Type="http://schemas.openxmlformats.org/officeDocument/2006/relationships/image" Target="../media/image1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7.jpeg"/><Relationship Id="rId20" Type="http://schemas.openxmlformats.org/officeDocument/2006/relationships/image" Target="../media/image121.jpeg"/><Relationship Id="rId29" Type="http://schemas.openxmlformats.org/officeDocument/2006/relationships/image" Target="../media/image130.png"/><Relationship Id="rId41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24" Type="http://schemas.openxmlformats.org/officeDocument/2006/relationships/image" Target="../media/image125.png"/><Relationship Id="rId32" Type="http://schemas.openxmlformats.org/officeDocument/2006/relationships/image" Target="../media/image133.jpeg"/><Relationship Id="rId37" Type="http://schemas.openxmlformats.org/officeDocument/2006/relationships/image" Target="../media/image138.jpeg"/><Relationship Id="rId40" Type="http://schemas.openxmlformats.org/officeDocument/2006/relationships/image" Target="../media/image141.png"/><Relationship Id="rId45" Type="http://schemas.openxmlformats.org/officeDocument/2006/relationships/image" Target="../media/image146.pn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36" Type="http://schemas.openxmlformats.org/officeDocument/2006/relationships/image" Target="../media/image137.jpeg"/><Relationship Id="rId49" Type="http://schemas.openxmlformats.org/officeDocument/2006/relationships/image" Target="../media/image150.jpe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31" Type="http://schemas.openxmlformats.org/officeDocument/2006/relationships/image" Target="../media/image132.png"/><Relationship Id="rId44" Type="http://schemas.openxmlformats.org/officeDocument/2006/relationships/image" Target="../media/image145.jpe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jpeg"/><Relationship Id="rId22" Type="http://schemas.openxmlformats.org/officeDocument/2006/relationships/image" Target="../media/image123.jpeg"/><Relationship Id="rId27" Type="http://schemas.openxmlformats.org/officeDocument/2006/relationships/image" Target="../media/image128.png"/><Relationship Id="rId30" Type="http://schemas.openxmlformats.org/officeDocument/2006/relationships/image" Target="../media/image131.jpeg"/><Relationship Id="rId35" Type="http://schemas.openxmlformats.org/officeDocument/2006/relationships/image" Target="../media/image136.png"/><Relationship Id="rId43" Type="http://schemas.openxmlformats.org/officeDocument/2006/relationships/image" Target="../media/image144.png"/><Relationship Id="rId48" Type="http://schemas.openxmlformats.org/officeDocument/2006/relationships/image" Target="../media/image149.png"/><Relationship Id="rId8" Type="http://schemas.openxmlformats.org/officeDocument/2006/relationships/image" Target="../media/image109.jpeg"/><Relationship Id="rId51" Type="http://schemas.openxmlformats.org/officeDocument/2006/relationships/image" Target="../media/image1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emf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8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6" descr="cashflowquadrant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7772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4" descr="shopbud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93688" y="989013"/>
            <a:ext cx="860742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tabLst>
                <a:tab pos="284163" algn="l"/>
              </a:tabLst>
            </a:pPr>
            <a:r>
              <a:rPr lang="en-US" sz="24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400" b="1">
                <a:solidFill>
                  <a:srgbClr val="042555"/>
                </a:solidFill>
                <a:cs typeface="Arial" charset="0"/>
              </a:rPr>
              <a:t>Identifies the latest market-driven products </a:t>
            </a:r>
            <a:br>
              <a:rPr lang="en-US" sz="2400" b="1">
                <a:solidFill>
                  <a:srgbClr val="042555"/>
                </a:solidFill>
                <a:cs typeface="Arial" charset="0"/>
              </a:rPr>
            </a:br>
            <a:r>
              <a:rPr lang="en-US" sz="24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400" b="1">
                <a:solidFill>
                  <a:srgbClr val="042555"/>
                </a:solidFill>
                <a:cs typeface="Arial" charset="0"/>
              </a:rPr>
              <a:t>Eliminates the burden of manufacturing </a:t>
            </a:r>
          </a:p>
          <a:p>
            <a:pPr>
              <a:lnSpc>
                <a:spcPct val="140000"/>
              </a:lnSpc>
              <a:tabLst>
                <a:tab pos="284163" algn="l"/>
              </a:tabLst>
            </a:pPr>
            <a:r>
              <a:rPr lang="en-US" sz="24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400" b="1">
                <a:solidFill>
                  <a:srgbClr val="042555"/>
                </a:solidFill>
                <a:cs typeface="Arial" charset="0"/>
              </a:rPr>
              <a:t>Does not rely solely on the sales of any one </a:t>
            </a:r>
            <a:br>
              <a:rPr lang="en-US" sz="2400" b="1">
                <a:solidFill>
                  <a:srgbClr val="042555"/>
                </a:solidFill>
                <a:cs typeface="Arial" charset="0"/>
              </a:rPr>
            </a:br>
            <a:r>
              <a:rPr lang="en-US" sz="2400" b="1">
                <a:solidFill>
                  <a:srgbClr val="042555"/>
                </a:solidFill>
                <a:cs typeface="Arial" charset="0"/>
              </a:rPr>
              <a:t>	product or service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93688" y="4186238"/>
            <a:ext cx="860742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tabLst>
                <a:tab pos="284163" algn="l"/>
              </a:tabLst>
            </a:pPr>
            <a:r>
              <a:rPr lang="en-US" sz="24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400" b="1">
                <a:solidFill>
                  <a:srgbClr val="042555"/>
                </a:solidFill>
                <a:cs typeface="Arial" charset="0"/>
              </a:rPr>
              <a:t>Hundreds of exclusive products and services</a:t>
            </a:r>
            <a:endParaRPr lang="en-US" sz="2400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140000"/>
              </a:lnSpc>
              <a:tabLst>
                <a:tab pos="284163" algn="l"/>
              </a:tabLst>
            </a:pPr>
            <a:r>
              <a:rPr lang="en-US" sz="24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400" b="1">
                <a:solidFill>
                  <a:srgbClr val="042555"/>
                </a:solidFill>
                <a:cs typeface="Arial" charset="0"/>
              </a:rPr>
              <a:t>Access to multibillion dollar markets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3505200"/>
            <a:ext cx="838517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605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0813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7637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Opuvita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5400" y="1320800"/>
            <a:ext cx="919480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A_Brands_WeightManagemen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276350"/>
            <a:ext cx="91440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3813" y="1270000"/>
            <a:ext cx="914400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MA_Brands_Nutrametrics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13" y="1389063"/>
            <a:ext cx="9121775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MA_Brands_AntiAging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25400" y="13462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1455738"/>
            <a:ext cx="9144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1466850"/>
            <a:ext cx="91440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1455738"/>
            <a:ext cx="91440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MA_Brands_Cosmetics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76200" y="1270000"/>
            <a:ext cx="9263063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76200" y="1282700"/>
            <a:ext cx="9263063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_Brands_PersonalCare.pn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1381125"/>
            <a:ext cx="91440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0" y="1439863"/>
            <a:ext cx="91440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MA_Brands_HomeGarden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0" y="1344613"/>
            <a:ext cx="91440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-25400" y="133985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MA_Brands_PetHealth.pn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0" y="1311275"/>
            <a:ext cx="9144000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MA_Brands_AutoCare.pn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1331913"/>
            <a:ext cx="9144000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MA_Brands_Conquer2.pn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2700" y="1455738"/>
            <a:ext cx="91313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16-mawebcenters.pn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0" y="1282700"/>
            <a:ext cx="91440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MA_Brands_Webcenters.pn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MA_Brands_MA_Capital.pn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790575" y="990600"/>
            <a:ext cx="76739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75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3500"/>
                            </p:stCondLst>
                            <p:childTnLst>
                              <p:par>
                                <p:cTn id="2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40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45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49500"/>
                            </p:stCondLst>
                            <p:childTnLst>
                              <p:par>
                                <p:cTn id="2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5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65125"/>
            <a:ext cx="19653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US_Portal_20120719FlatCroppedHiRe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8" y="-192088"/>
            <a:ext cx="6538912" cy="19902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7499350" y="1250950"/>
            <a:ext cx="450850" cy="190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ectangle 15"/>
          <p:cNvSpPr>
            <a:spLocks noGrp="1" noChangeArrowheads="1"/>
          </p:cNvSpPr>
          <p:nvPr/>
        </p:nvSpPr>
        <p:spPr bwMode="auto">
          <a:xfrm>
            <a:off x="384175" y="1981200"/>
            <a:ext cx="22209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42555"/>
                </a:solidFill>
                <a:cs typeface="Arial" charset="0"/>
              </a:rPr>
              <a:t>Hot Deals</a:t>
            </a:r>
            <a:endParaRPr lang="en-GB">
              <a:solidFill>
                <a:srgbClr val="161616"/>
              </a:solidFill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endParaRPr lang="en-US" b="1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42555"/>
                </a:solidFill>
                <a:cs typeface="Arial" charset="0"/>
              </a:rPr>
              <a:t>Hundreds of Exclusive ma</a:t>
            </a:r>
            <a:r>
              <a:rPr lang="en-US" b="1" baseline="30000">
                <a:solidFill>
                  <a:srgbClr val="042555"/>
                </a:solidFill>
                <a:cs typeface="Arial" charset="0"/>
              </a:rPr>
              <a:t>®</a:t>
            </a:r>
            <a:r>
              <a:rPr lang="en-US" b="1">
                <a:solidFill>
                  <a:srgbClr val="042555"/>
                </a:solidFill>
                <a:cs typeface="Arial" charset="0"/>
              </a:rPr>
              <a:t> Brands</a:t>
            </a:r>
          </a:p>
          <a:p>
            <a:pPr>
              <a:lnSpc>
                <a:spcPct val="90000"/>
              </a:lnSpc>
            </a:pPr>
            <a:endParaRPr lang="en-US" b="1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42555"/>
                </a:solidFill>
                <a:cs typeface="Arial" charset="0"/>
              </a:rPr>
              <a:t>eGifts</a:t>
            </a:r>
          </a:p>
          <a:p>
            <a:pPr>
              <a:lnSpc>
                <a:spcPct val="90000"/>
              </a:lnSpc>
            </a:pPr>
            <a:endParaRPr lang="en-US" b="1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42555"/>
                </a:solidFill>
                <a:cs typeface="Arial" charset="0"/>
              </a:rPr>
              <a:t>Social Networking</a:t>
            </a:r>
          </a:p>
          <a:p>
            <a:pPr>
              <a:lnSpc>
                <a:spcPct val="90000"/>
              </a:lnSpc>
            </a:pPr>
            <a:endParaRPr lang="en-US" b="1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42555"/>
                </a:solidFill>
                <a:cs typeface="Arial" charset="0"/>
              </a:rPr>
              <a:t>ShopBuddy</a:t>
            </a:r>
            <a:endParaRPr lang="en-GB">
              <a:solidFill>
                <a:srgbClr val="161616"/>
              </a:solidFill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endParaRPr lang="en-GB">
              <a:solidFill>
                <a:srgbClr val="161616"/>
              </a:solidFill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endParaRPr lang="en-US" b="1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b="1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b="1" baseline="30000">
              <a:solidFill>
                <a:srgbClr val="042555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baseline="30000">
              <a:solidFill>
                <a:srgbClr val="161616"/>
              </a:solidFill>
              <a:latin typeface="Trebuchet MS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925888" y="3925888"/>
            <a:ext cx="4024312" cy="16287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Rectangle 15"/>
          <p:cNvSpPr>
            <a:spLocks noGrp="1" noChangeArrowheads="1"/>
          </p:cNvSpPr>
          <p:nvPr/>
        </p:nvSpPr>
        <p:spPr bwMode="auto">
          <a:xfrm>
            <a:off x="387350" y="2514600"/>
            <a:ext cx="22034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110000"/>
              </a:lnSpc>
              <a:buFont typeface="Arial" charset="0"/>
              <a:buChar char="•"/>
            </a:pPr>
            <a:r>
              <a:rPr lang="en-US" sz="1400" b="1">
                <a:solidFill>
                  <a:srgbClr val="00203F"/>
                </a:solidFill>
                <a:cs typeface="Arial" charset="0"/>
              </a:rPr>
              <a:t>Earn up to 50 percent cash back for purchasing Market America branded products and those from our Partner Stores where you see the Cashback logo</a:t>
            </a:r>
            <a:br>
              <a:rPr lang="en-US" sz="1400" b="1">
                <a:solidFill>
                  <a:srgbClr val="00203F"/>
                </a:solidFill>
                <a:cs typeface="Arial" charset="0"/>
              </a:rPr>
            </a:br>
            <a:endParaRPr lang="en-US" sz="1400" b="1">
              <a:solidFill>
                <a:srgbClr val="00203F"/>
              </a:solidFill>
              <a:cs typeface="Arial" charset="0"/>
            </a:endParaRPr>
          </a:p>
          <a:p>
            <a:pPr marL="169863" indent="-169863">
              <a:lnSpc>
                <a:spcPct val="110000"/>
              </a:lnSpc>
              <a:buFont typeface="Arial" charset="0"/>
              <a:buChar char="•"/>
            </a:pPr>
            <a:r>
              <a:rPr lang="en-US" sz="1400" b="1">
                <a:solidFill>
                  <a:srgbClr val="00203F"/>
                </a:solidFill>
                <a:cs typeface="Arial" charset="0"/>
              </a:rPr>
              <a:t>Earn ½ percent on referral purchases forever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402138" y="365125"/>
            <a:ext cx="4648200" cy="56673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622550" y="4137025"/>
            <a:ext cx="857250" cy="84931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072063" y="6350"/>
            <a:ext cx="1143000" cy="3587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056563" y="3602038"/>
            <a:ext cx="955675" cy="155416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" name="Picture 51" descr="CashBack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" y="2047875"/>
            <a:ext cx="16954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8" grpId="0"/>
      <p:bldP spid="48" grpId="1"/>
      <p:bldP spid="51" grpId="0" animBg="1"/>
      <p:bldP spid="51" grpId="1" animBg="1"/>
      <p:bldP spid="53" grpId="0"/>
      <p:bldP spid="54" grpId="0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4" descr="portal-sto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019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Apparel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0" y="1363663"/>
            <a:ext cx="1981200" cy="4016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" name="Picture 4" descr="http://www.americandecency.org/wp-content/uploads/2009/12/victorias-secret-logo1.jpg"/>
          <p:cNvPicPr>
            <a:picLocks noChangeAspect="1" noChangeArrowheads="1"/>
          </p:cNvPicPr>
          <p:nvPr/>
        </p:nvPicPr>
        <p:blipFill>
          <a:blip r:embed="rId5"/>
          <a:srcRect t="15126" b="16302"/>
          <a:stretch>
            <a:fillRect/>
          </a:stretch>
        </p:blipFill>
        <p:spPr bwMode="auto">
          <a:xfrm>
            <a:off x="3581400" y="1066800"/>
            <a:ext cx="2063750" cy="990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" name="Picture 6" descr="http://t2.gstatic.com/images?q=tbn:ANd9GcTKmmWdXwOYncd7FvwsJQPdiWSeO0y_xVXBT3Q8_XjRe9KhjwOkx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685800"/>
            <a:ext cx="1838325" cy="1838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" name="Picture 8" descr="http://4.bp.blogspot.com/-SeNOBORlUAM/Tcpqwm8oSyI/AAAAAAAAAzE/qaqVBB1q4KQ/s1600/kohl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191000"/>
            <a:ext cx="2705100" cy="609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9" name="Picture 10" descr="http://media.lunch.com/d/d7/133042.jpg?2"/>
          <p:cNvPicPr>
            <a:picLocks noChangeAspect="1" noChangeArrowheads="1"/>
          </p:cNvPicPr>
          <p:nvPr/>
        </p:nvPicPr>
        <p:blipFill>
          <a:blip r:embed="rId8"/>
          <a:srcRect t="30769" b="32307"/>
          <a:stretch>
            <a:fillRect/>
          </a:stretch>
        </p:blipFill>
        <p:spPr bwMode="auto">
          <a:xfrm>
            <a:off x="3352800" y="3962400"/>
            <a:ext cx="2476500" cy="914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" name="Picture 12" descr="http://www.factory-outlet-stores.info/images/com_sobi2/clients/2644_aeropostale_ellenton_img.gif"/>
          <p:cNvPicPr>
            <a:picLocks noChangeAspect="1" noChangeArrowheads="1"/>
          </p:cNvPicPr>
          <p:nvPr/>
        </p:nvPicPr>
        <p:blipFill>
          <a:blip r:embed="rId9"/>
          <a:srcRect t="17143" b="14285"/>
          <a:stretch>
            <a:fillRect/>
          </a:stretch>
        </p:blipFill>
        <p:spPr bwMode="auto">
          <a:xfrm>
            <a:off x="6477000" y="4038600"/>
            <a:ext cx="2095500" cy="914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6019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Department Stores</a:t>
            </a:r>
          </a:p>
        </p:txBody>
      </p:sp>
      <p:sp>
        <p:nvSpPr>
          <p:cNvPr id="108555" name="AutoShape 2" descr="data:image/jpg;base64,/9j/4AAQSkZJRgABAQAAAQABAAD/2wBDAAkGBwgHBgkIBwgKCgkLDRYPDQwMDRsUFRAWIB0iIiAdHx8kKDQsJCYxJx8fLT0tMTU3Ojo6Iys/RD84QzQ5Ojf/2wBDAQoKCg0MDRoPDxo3JR8lNzc3Nzc3Nzc3Nzc3Nzc3Nzc3Nzc3Nzc3Nzc3Nzc3Nzc3Nzc3Nzc3Nzc3Nzc3Nzc3Nzf/wAARCABVATIDASIAAhEBAxEB/8QAHAABAAEFAQEAAAAAAAAAAAAAAAcBAwQFBgII/8QATBAAAQMDAQUEBAgKBgsBAAAAAQACAwQFEQYHEiExQVFhcYETIpGhFDJCUnWCssEIFSMkNTdicpKxNoSTosLRFhclJjNDU1RVc4Oj/8QAGgEBAAIDAQAAAAAAAAAAAAAAAAMFAgQGAf/EACMRAQACAQMEAwEBAAAAAAAAAAABAgMEESEFEkFREzGRYdH/2gAMAwEAAhEDEQA/AJxREQEReS5B6RUByqoCIiAioDlCceCCqKy2qgc/cbPEX/NDwT7FdCCqIqE4QVRWZKmCJwbJNGwno54BVwODgCDkHqg9IiICKh4Kjnta0uc4Bo6k8EHpFiMudDJJ6OOtpnv+a2ZpPsysoHKCqIqA9qCqIqE8UFUWLPcKOnduz1dPG7sfK1p95V+OVkrQ6J7HtPymuyEHtFQnATKCqIiAiIg1Wor/AG/TtEKy7Pljpt7BlZA+RrD+1ug48Sud2fbQaDVsDYmiUXAF5lhZA8tjZvHdLn43RluOvPK6a/238c2eqtrp3wR1UZikkYAXBh+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/W93qbfSycY7TQnc3G9A89vjvHvHJc9sv05Fdtp+obpVsD4rZWyuja4ZHpXSO3T5AE+OOxTuBgII3dsU0gYg2OKujkHKVtSd73jHuWtq7fq/ZsDX2y4T3/T8XGoo6k5lhYObmnsHaOHa3HFS2vLmhwIIBBGDlBpbZqm0XLTY1BDVBtvEZkkkfwMWPjBw6EcsezOQuAhrdWbTpnyWuql0/pgOLWTtH5xVY4HGDkDwIA/aIXJ6h09WUev36Ft8robJequGsMLfksAcXAdw3XfwN7F9AUVLBRUsNLSxNighYGRxsGA1o4ABBHsOxXSgYTWG4Vczh600tSck9vABYtRs3u+mfz3QF/q4Xx+sbfWvD4pe7PIeY8xzUpoUHH6A1szU8VRR19OaC90R3ayifwIOcbzc8cZ9h8QT2CivahTt0xqmwa0o2+jJqW0deG/8ANjcOBPad0OHk3sW22t6kqrNZae2WguN3u8vwam3ObQcBzh3+sAO92eiDE1TtBrqi7u03oOkbcrsMieoIzDTdDk8iR1JOAeHE8Fhw7J6y9Yqdb6lr7hO7iYKd25Ew9gyP5NC6/QOkaPSFkjo6cNfVPAfVVGOMr/H5o6Ds7yV0yCN5NimjnR7ggrGO+e2pOfeMe5a+bQmrdIg1Wh9QTVkLOJtled4PHYD8XP8ACe9SwqEIOM0Jr6m1O6W31tO+3XymyKiil4HhzLc9O0cx71qdl9bVVWsdcRVNVNNHDXARMkkLhGN6Tg0HlyHJV2taYkdTs1bYSae+WrExkjHGaNvMHtwM+IyPDn9jN8hqKzWt/qx8Hhe9lXMM53B+UcfvQSJrfWds0dbxUVznSzy5FPSxfHmd9w5ZPf1OAuJhsGu9eBtXqG6SWC1ycY6CkBEpb+1yx9Yn90Kuza1TayvlTr2/s3w6Qx2unfxbCxpI3gO7iB37x54UtDgEEa0+xPSMbSJ2V1Q88S+SpIOfqgLHqNjdLQkz6UvtztNUOLSJd5pPfjB95UpIgiq2a5v2k7nFZto8DfQyndp7vAPyb/3sD34BHUdVe2oVtXpy+6e1bSVM5tzZhT1sTJCY3Mdkh27nBOC/j3N7l3eobHQ6htM9tucIkglH1mO6OaehHQqOdOadvlVpi/6E1BTzugp2kWy4PYdx4BywA9xDSB0BI6IJXieySNr43BzHDLSDkEdq9rgtjV9lu2kIqSsyK61yGkna74wDfi58uHi0rvUBYF9ukFms9bcqogRUsLpXDPPA5eJOB5rPUWbaq6e4GzaOtzz8Ku1S102PkxtdwJ7t7j9QoMLRF8q7DoG7621DU1FTNWzOfTwSSkt+MQ1rR8kF5dy6AdiybFs8qNVxRX3aFV1NXU1AEkVvZI6OKnYeIGBxBweQxjrk5V3bLb4bbs7t1NSwn4FQVlMHMA5RNDm8faB4lSZSzxVFPFNA9r4pGB7HNOQ5pGQR5II5umyS3UrfhujaqqstziGYnsqHujcex28ScHx8itzs31XVahoauivEIgvVsl9BWxjgCeOHgdM4PdkcOBC7I8VpLfpeit+pblfqeSYVNwYxs8ZcPR+qBggYznh29Sg3iIiDRakZfjTCbT1RTtmYOME0YPpPB2eB8eCjCp2i6rpZ3wVPoIpozhzH02HNPeMqaunJaHVGlLdqOnDauP0dQ0fk6hg9dv8AmO4qDLjvMb0naVp07WabFPZqccWr725j/UVVO0fUdRTSwPmpw2VhYSyHBAIxwOea4/ottqSx1Wnro+hq3xvduh7XRng5pzg45jlyWqVVkteZ2vLvtJh01Kd+nrERb15dBYNY3iwUbqS3yRCFzy/Eke9gkDOPYtn/AKzdS/8AVpf7Af5rj4Y3TSxxMwXPcGtBOOJOBx6KZdG7PqW0blZdBHVV/NrcZjiPd2nvPl2qfB81+KzxCr6pPTtLHyZccTafG3Mr2jqvV113Ky7ywUtEeLY/g+JJR7fVHeu1byCoG46Ko5KzpXtjbfdw+fNGW82isVj1CMNjX6Z1t9LO+09Sgov2M/pnW30s77T1KCyQiIiCLdQ/r90z9Gy/ZqFKSi3UP6/dM/Rsn2ahSkgIiII22/kjQPD/AL2L71rt38b7brZHP68dqtLZWg/PLef98HyWx/CA/oD/AF2L/EtdA78V7b6B8vqsuloaxjj1cG8v/wA/eglnCqqZVUBERB5exsjS14BaRggjgQvmOPNg0xr+3QnB+HU9G3j8kSSfc1fTpcGgkkADmvmFzjfNN6+uMHrD8Y09U0jq0ySDPscg+itLUEdr05bKGFu62CljZjv3Rk+ZyVtVrdNVsdy0/ba2JwLJ6WN4I72hbJAREQDxVN0KqpkIIqj/ANzdsz4x6lt1NHkdGtnB/nvZ/tFKyj7bTZZLjpM3Kj3hX2iQVcL28w0fHx5Yd9ULqdI3uPUWnaC7RYxUwhz2j5LxwcPJwIQbZzt0Ek4AGST0UTbPAdX7Rr5rCQb1HSH4HQE+GMj6vH/6LpNsGoDYNF1XoHYq6381gA55d8Yjwbnzwtjs708NM6Rt9uc0CcR+kqD2yu4u9mceQQbm722ku1tqLdXxCWlqWFkjCeY7uw9c9MKNKai1vs7aae1Qf6S6fYSYoN7dqYG9gxz8ACO4KV8hVQcVpraZYL9UihfJLbbjndNJXN9G4nsB5E93A9y7RpJHFc/qzRtl1XSmK7UbHSgYZUx4bLH4O+45HcuV0NdbtYNSy6H1HUOqy2EzWytdzliHyT3gA8+W6RxGEEloiICo44GVVaLWtxfbNN1s0IcZ3s9FCGjJL3+qMDqeK8tO0bs8dJyXikeUIavuf431JX1gdmN0pbH+431R/LPmrdBp273CgmrqOhllpofjPaOfbujm7HXC7rRuzVz/AEdbqFpa3gWUYPE/vn7h5qUoYYoImRQxtZGwYa1owAOwBV9NNa8za/l12q67i0ta4NLEW7do38cenzBxa7qCF9FaTuZu+n6CtJBdJEBJj544O94Wi1loCjvZfV0G7SV/MkD1JT+0Oh7x71ibLDWWx9wsFzhdDPA8TRtdyLXcCQeoyAc96kw47Ycm0/UtXqmswdR0kZKcXpPMfyePxIKIi3XMIv2M/pnW30s77T1KCi/Yz+mdbfSzvtPUoICIiCLdQ/r90z9GyfZqFKSi3UP6/dM/Rsn2ahSkgIiII2/CA/oD/XYv8SptR0/V1+nbZfLMP9rWXcqId0ZLmAAuGOuCA7HcR1VfwgP6A/12L/EpBoB+YU//AKm/yCDT6J1TRatscNxo3APwGzw5yYZMcWnu7D1C6BRhqHQl2s15k1Hs8nZT1UnGptz8CKo6nGeAz2HHcQqUO2Clo5G0esLRX2atHBxMRfGe8fKx5HxQSgqE4XCybXtENjLxeS84+K2kmz72haKo2m3jUrjRbP7BUzvd6pr6tgbHF34zj2nyPJBs9reqn0VubpyzAzX27D0EcUZy6ON3AuPZniB5nouX2MWCNk2tdP3AtmjBZSTFvAO/4jXY+5dnoPQQsFVJeb3VG56gqc+lqn5IizzDM+zPDhwAA56fZQM6219n/wAg37UqC1sru02mblVaBv7vR1NPI59vldwbPG7Jw3x4uHi4cwpXXKa80TQ6vo4xI51LX0/GlrIh60ZznB7W56dOYXIU+tNW6IAo9cWia4UTODLrRetlva7oT47p8eaCWkXA0u2DRU8Qe+6vgJ5slpZcj+FpHvWDcNs1h3vQWClr7zWOH5OKCBzAT9Yb3saUHe3u7UVktdRcblM2GmgbvOcevYAOpPIBcdswuOoNRm4ahu88sVtqpC23URa0BrAeLs4yezOfnHsWlpNJak13cIblr0/ArXE7fp7PCcb3e/jw78ne5j1VKtPDHTwshhjZHFG0NYxjQA0AYAAHIYQVliZNE+KZrXxvaWua4ZDgRggqLtk0z9Oaj1Boiqcd2mmNVRFx+NE7GfcWHzd2KVeiiba+yp03frJri3xb7qZ/wWrZy32EHdz4gvGe3dQeb1jWm2Oitg/KW3T7PTzjm10vA49u4PquUtHko32I2aan05UXyvy6vvUxqHvI4lmTu+0lzvMKSeiCOdHXGrpdpeq7Hcaqol9IWVdEyaUua2M5JDATwHrjgPmqRRyXB7R9LXGsqqHUul3NZfrZncYeVTH1YfacdoJHZjxYdq9hq2/Br499kuUXqz01YxzQ13XDscvHB7kHfnkoz1k4VG2DRtPT8aiCKaWXHMRkHn/C5Z992r6boY/RWuodeK9/qw0tE0u33d7sYx4ZPcvGzzTV0bcq3VuqgBeri3cZAOVLDww3uPAcOgHaSgkFERAVuWJkhY57GuLDvNyOR7R7SriIPIB7V6REFCCrfoWGZspjYZGghr8cQDzGfIK6iAiIgw6G2UNvfO+ho4Kd9Q/fmMUYaZHdrsczxKzERAREQYctsoZbjFcZKOnfWwt3I6h0YMjGnOQHYyB6x9pWYiICIiDFuNuorpT/AAe40kFVBvB3o5mB7cjkcFZLGhjQ1oAaBgADACqiArFVSU9ZEYauCKeI82SsD2nyKvog0zNKaeY8PZYrW1447zaKMH7K27GNjaGsaGtHIAYAXpEBYlHbKCiqKioo6OngmqXb08kcYa6Q9riOfMrLRAXktznsPNekQamo0zYaqR0lTZLbLI45LpKSNxPmQsuit1Fb2FlBR09Mw8xDE1g9gAWWiAiIgKKdsdRLfbrYdE0LyJLhUNmqSPkRA8M/3nfVClSR7Y43Pe4Na0Elx5AdqijZdG7VWs79rWoDjDvmkoAejBjJH1Q3+JyCU6OnipKWGmp2BkMLBHG0cmtAwB7AryIgLW3Sw2m8EG622kqyBhrp4WvIHcSMhbJEGrtenrPaDvWu10VK4jBdDA1rj5gZWzCqiAiIgIiICIiAiIgIiICIiAiIgIiICIiAiIgIiICIiAiIgIiICIiAiIgxrjSQ19DPR1TS+CeN0cjQ4t3muGCMg5HBWLFZqCw26O32qnbT0sZJbGCTjJyck8TxPVEQbBERAREQE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108556" name="AutoShape 4" descr="data:image/jpg;base64,/9j/4AAQSkZJRgABAQAAAQABAAD/2wBDAAkGBwgHBgkIBwgKCgkLDRYPDQwMDRsUFRAWIB0iIiAdHx8kKDQsJCYxJx8fLT0tMTU3Ojo6Iys/RD84QzQ5Ojf/2wBDAQoKCg0MDRoPDxo3JR8lNzc3Nzc3Nzc3Nzc3Nzc3Nzc3Nzc3Nzc3Nzc3Nzc3Nzc3Nzc3Nzc3Nzc3Nzc3Nzc3Nzf/wAARCABVATIDASIAAhEBAxEB/8QAHAABAAEFAQEAAAAAAAAAAAAAAAcBAwQFBgII/8QATBAAAQMDAQUEBAgKBgsBAAAAAQACAwQFEQYHEiExQVFhcYETIpGhFDJCUnWCssEIFSMkNTdicpKxNoSTosLRFhclJjNDU1RVc4Oj/8QAGgEBAAIDAQAAAAAAAAAAAAAAAAMFAgQGAf/EACMRAQACAQMEAwEBAAAAAAAAAAABAgMEESEFEkFREzGRYdH/2gAMAwEAAhEDEQA/AJxREQEReS5B6RUByqoCIiAioDlCceCCqKy2qgc/cbPEX/NDwT7FdCCqIqE4QVRWZKmCJwbJNGwno54BVwODgCDkHqg9IiICKh4Kjnta0uc4Bo6k8EHpFiMudDJJ6OOtpnv+a2ZpPsysoHKCqIqA9qCqIqE8UFUWLPcKOnduz1dPG7sfK1p95V+OVkrQ6J7HtPymuyEHtFQnATKCqIiAiIg1Wor/AG/TtEKy7Pljpt7BlZA+RrD+1ug48Sud2fbQaDVsDYmiUXAF5lhZA8tjZvHdLn43RluOvPK6a/238c2eqtrp3wR1UZikkYAXBh+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/W93qbfSycY7TQnc3G9A89vjvHvHJc9sv05Fdtp+obpVsD4rZWyuja4ZHpXSO3T5AE+OOxTuBgII3dsU0gYg2OKujkHKVtSd73jHuWtq7fq/ZsDX2y4T3/T8XGoo6k5lhYObmnsHaOHa3HFS2vLmhwIIBBGDlBpbZqm0XLTY1BDVBtvEZkkkfwMWPjBw6EcsezOQuAhrdWbTpnyWuql0/pgOLWTtH5xVY4HGDkDwIA/aIXJ6h09WUev36Ft8robJequGsMLfksAcXAdw3XfwN7F9AUVLBRUsNLSxNighYGRxsGA1o4ABBHsOxXSgYTWG4Vczh600tSck9vABYtRs3u+mfz3QF/q4Xx+sbfWvD4pe7PIeY8xzUpoUHH6A1szU8VRR19OaC90R3ayifwIOcbzc8cZ9h8QT2CivahTt0xqmwa0o2+jJqW0deG/8ANjcOBPad0OHk3sW22t6kqrNZae2WguN3u8vwam3ObQcBzh3+sAO92eiDE1TtBrqi7u03oOkbcrsMieoIzDTdDk8iR1JOAeHE8Fhw7J6y9Yqdb6lr7hO7iYKd25Ew9gyP5NC6/QOkaPSFkjo6cNfVPAfVVGOMr/H5o6Ds7yV0yCN5NimjnR7ggrGO+e2pOfeMe5a+bQmrdIg1Wh9QTVkLOJtled4PHYD8XP8ACe9SwqEIOM0Jr6m1O6W31tO+3XymyKiil4HhzLc9O0cx71qdl9bVVWsdcRVNVNNHDXARMkkLhGN6Tg0HlyHJV2taYkdTs1bYSae+WrExkjHGaNvMHtwM+IyPDn9jN8hqKzWt/qx8Hhe9lXMM53B+UcfvQSJrfWds0dbxUVznSzy5FPSxfHmd9w5ZPf1OAuJhsGu9eBtXqG6SWC1ycY6CkBEpb+1yx9Yn90Kuza1TayvlTr2/s3w6Qx2unfxbCxpI3gO7iB37x54UtDgEEa0+xPSMbSJ2V1Q88S+SpIOfqgLHqNjdLQkz6UvtztNUOLSJd5pPfjB95UpIgiq2a5v2k7nFZto8DfQyndp7vAPyb/3sD34BHUdVe2oVtXpy+6e1bSVM5tzZhT1sTJCY3Mdkh27nBOC/j3N7l3eobHQ6htM9tucIkglH1mO6OaehHQqOdOadvlVpi/6E1BTzugp2kWy4PYdx4BywA9xDSB0BI6IJXieySNr43BzHDLSDkEdq9rgtjV9lu2kIqSsyK61yGkna74wDfi58uHi0rvUBYF9ukFms9bcqogRUsLpXDPPA5eJOB5rPUWbaq6e4GzaOtzz8Ku1S102PkxtdwJ7t7j9QoMLRF8q7DoG7621DU1FTNWzOfTwSSkt+MQ1rR8kF5dy6AdiybFs8qNVxRX3aFV1NXU1AEkVvZI6OKnYeIGBxBweQxjrk5V3bLb4bbs7t1NSwn4FQVlMHMA5RNDm8faB4lSZSzxVFPFNA9r4pGB7HNOQ5pGQR5II5umyS3UrfhujaqqstziGYnsqHujcex28ScHx8itzs31XVahoauivEIgvVsl9BWxjgCeOHgdM4PdkcOBC7I8VpLfpeit+pblfqeSYVNwYxs8ZcPR+qBggYznh29Sg3iIiDRakZfjTCbT1RTtmYOME0YPpPB2eB8eCjCp2i6rpZ3wVPoIpozhzH02HNPeMqaunJaHVGlLdqOnDauP0dQ0fk6hg9dv8AmO4qDLjvMb0naVp07WabFPZqccWr725j/UVVO0fUdRTSwPmpw2VhYSyHBAIxwOea4/ottqSx1Wnro+hq3xvduh7XRng5pzg45jlyWqVVkteZ2vLvtJh01Kd+nrERb15dBYNY3iwUbqS3yRCFzy/Eke9gkDOPYtn/AKzdS/8AVpf7Af5rj4Y3TSxxMwXPcGtBOOJOBx6KZdG7PqW0blZdBHVV/NrcZjiPd2nvPl2qfB81+KzxCr6pPTtLHyZccTafG3Mr2jqvV113Ky7ywUtEeLY/g+JJR7fVHeu1byCoG46Ko5KzpXtjbfdw+fNGW82isVj1CMNjX6Z1t9LO+09Sgov2M/pnW30s77T1KCyQiIiCLdQ/r90z9Gy/ZqFKSi3UP6/dM/Rsn2ahSkgIiII22/kjQPD/AL2L71rt38b7brZHP68dqtLZWg/PLef98HyWx/CA/oD/AF2L/EtdA78V7b6B8vqsuloaxjj1cG8v/wA/eglnCqqZVUBERB5exsjS14BaRggjgQvmOPNg0xr+3QnB+HU9G3j8kSSfc1fTpcGgkkADmvmFzjfNN6+uMHrD8Y09U0jq0ySDPscg+itLUEdr05bKGFu62CljZjv3Rk+ZyVtVrdNVsdy0/ba2JwLJ6WN4I72hbJAREQDxVN0KqpkIIqj/ANzdsz4x6lt1NHkdGtnB/nvZ/tFKyj7bTZZLjpM3Kj3hX2iQVcL28w0fHx5Yd9ULqdI3uPUWnaC7RYxUwhz2j5LxwcPJwIQbZzt0Ek4AGST0UTbPAdX7Rr5rCQb1HSH4HQE+GMj6vH/6LpNsGoDYNF1XoHYq6381gA55d8Yjwbnzwtjs708NM6Rt9uc0CcR+kqD2yu4u9mceQQbm722ku1tqLdXxCWlqWFkjCeY7uw9c9MKNKai1vs7aae1Qf6S6fYSYoN7dqYG9gxz8ACO4KV8hVQcVpraZYL9UihfJLbbjndNJXN9G4nsB5E93A9y7RpJHFc/qzRtl1XSmK7UbHSgYZUx4bLH4O+45HcuV0NdbtYNSy6H1HUOqy2EzWytdzliHyT3gA8+W6RxGEEloiICo44GVVaLWtxfbNN1s0IcZ3s9FCGjJL3+qMDqeK8tO0bs8dJyXikeUIavuf431JX1gdmN0pbH+431R/LPmrdBp273CgmrqOhllpofjPaOfbujm7HXC7rRuzVz/AEdbqFpa3gWUYPE/vn7h5qUoYYoImRQxtZGwYa1owAOwBV9NNa8za/l12q67i0ta4NLEW7do38cenzBxa7qCF9FaTuZu+n6CtJBdJEBJj544O94Wi1loCjvZfV0G7SV/MkD1JT+0Oh7x71ibLDWWx9wsFzhdDPA8TRtdyLXcCQeoyAc96kw47Ycm0/UtXqmswdR0kZKcXpPMfyePxIKIi3XMIv2M/pnW30s77T1KCi/Yz+mdbfSzvtPUoICIiCLdQ/r90z9GyfZqFKSi3UP6/dM/Rsn2ahSkgIiII2/CA/oD/XYv8SptR0/V1+nbZfLMP9rWXcqId0ZLmAAuGOuCA7HcR1VfwgP6A/12L/EpBoB+YU//AKm/yCDT6J1TRatscNxo3APwGzw5yYZMcWnu7D1C6BRhqHQl2s15k1Hs8nZT1UnGptz8CKo6nGeAz2HHcQqUO2Clo5G0esLRX2atHBxMRfGe8fKx5HxQSgqE4XCybXtENjLxeS84+K2kmz72haKo2m3jUrjRbP7BUzvd6pr6tgbHF34zj2nyPJBs9reqn0VubpyzAzX27D0EcUZy6ON3AuPZniB5nouX2MWCNk2tdP3AtmjBZSTFvAO/4jXY+5dnoPQQsFVJeb3VG56gqc+lqn5IizzDM+zPDhwAA56fZQM6219n/wAg37UqC1sru02mblVaBv7vR1NPI59vldwbPG7Jw3x4uHi4cwpXXKa80TQ6vo4xI51LX0/GlrIh60ZznB7W56dOYXIU+tNW6IAo9cWia4UTODLrRetlva7oT47p8eaCWkXA0u2DRU8Qe+6vgJ5slpZcj+FpHvWDcNs1h3vQWClr7zWOH5OKCBzAT9Yb3saUHe3u7UVktdRcblM2GmgbvOcevYAOpPIBcdswuOoNRm4ahu88sVtqpC23URa0BrAeLs4yezOfnHsWlpNJak13cIblr0/ArXE7fp7PCcb3e/jw78ne5j1VKtPDHTwshhjZHFG0NYxjQA0AYAAHIYQVliZNE+KZrXxvaWua4ZDgRggqLtk0z9Oaj1Boiqcd2mmNVRFx+NE7GfcWHzd2KVeiiba+yp03frJri3xb7qZ/wWrZy32EHdz4gvGe3dQeb1jWm2Oitg/KW3T7PTzjm10vA49u4PquUtHko32I2aan05UXyvy6vvUxqHvI4lmTu+0lzvMKSeiCOdHXGrpdpeq7Hcaqol9IWVdEyaUua2M5JDATwHrjgPmqRRyXB7R9LXGsqqHUul3NZfrZncYeVTH1YfacdoJHZjxYdq9hq2/Br499kuUXqz01YxzQ13XDscvHB7kHfnkoz1k4VG2DRtPT8aiCKaWXHMRkHn/C5Z992r6boY/RWuodeK9/qw0tE0u33d7sYx4ZPcvGzzTV0bcq3VuqgBeri3cZAOVLDww3uPAcOgHaSgkFERAVuWJkhY57GuLDvNyOR7R7SriIPIB7V6REFCCrfoWGZspjYZGghr8cQDzGfIK6iAiIgw6G2UNvfO+ho4Kd9Q/fmMUYaZHdrsczxKzERAREQYctsoZbjFcZKOnfWwt3I6h0YMjGnOQHYyB6x9pWYiICIiDFuNuorpT/AAe40kFVBvB3o5mB7cjkcFZLGhjQ1oAaBgADACqiArFVSU9ZEYauCKeI82SsD2nyKvog0zNKaeY8PZYrW1447zaKMH7K27GNjaGsaGtHIAYAXpEBYlHbKCiqKioo6OngmqXb08kcYa6Q9riOfMrLRAXktznsPNekQamo0zYaqR0lTZLbLI45LpKSNxPmQsuit1Fb2FlBR09Mw8xDE1g9gAWWiAiIgKKdsdRLfbrYdE0LyJLhUNmqSPkRA8M/3nfVClSR7Y43Pe4Na0Elx5AdqijZdG7VWs79rWoDjDvmkoAejBjJH1Q3+JyCU6OnipKWGmp2BkMLBHG0cmtAwB7AryIgLW3Sw2m8EG622kqyBhrp4WvIHcSMhbJEGrtenrPaDvWu10VK4jBdDA1rj5gZWzCqiAiIgIiICIiAiIgIiICIiAiIgIiICIiAiIgIiICIiAiIgIiICIiAiIgxrjSQ19DPR1TS+CeN0cjQ4t3muGCMg5HBWLFZqCw26O32qnbT0sZJbGCTjJyck8TxPVEQbBERAREQE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25" name="Picture 6" descr="http://www.phillystreetstyle.com/wp-content/uploads/2011/06/macy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1371600"/>
            <a:ext cx="2514600" cy="7000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6" name="Picture 12" descr="http://www.triadcouponing.com/wp-content/uploads/2011/03/walmart-logo.gif"/>
          <p:cNvPicPr>
            <a:picLocks noChangeAspect="1" noChangeArrowheads="1"/>
          </p:cNvPicPr>
          <p:nvPr/>
        </p:nvPicPr>
        <p:blipFill>
          <a:blip r:embed="rId12"/>
          <a:srcRect t="21333" b="22667"/>
          <a:stretch>
            <a:fillRect/>
          </a:stretch>
        </p:blipFill>
        <p:spPr bwMode="auto">
          <a:xfrm>
            <a:off x="3352800" y="1219200"/>
            <a:ext cx="2362200" cy="9921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7" name="Picture 14" descr="http://images1.fanpop.com/images/photos/2300000/Target-Logo-target-2358262-999-226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1371600"/>
            <a:ext cx="2693988" cy="609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8" name="Picture 27" descr="http://www.theeventloft.com/images/elite/bloomingdales_logo.jpg"/>
          <p:cNvPicPr>
            <a:picLocks noChangeAspect="1" noChangeArrowheads="1"/>
          </p:cNvPicPr>
          <p:nvPr/>
        </p:nvPicPr>
        <p:blipFill>
          <a:blip r:embed="rId14"/>
          <a:srcRect l="10667" t="24001" r="9332" b="24001"/>
          <a:stretch>
            <a:fillRect/>
          </a:stretch>
        </p:blipFill>
        <p:spPr bwMode="auto">
          <a:xfrm>
            <a:off x="304800" y="4114800"/>
            <a:ext cx="2638425" cy="76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9" name="Picture 18" descr="http://t2.gstatic.com/images?q=tbn:ANd9GcQ4EPqIZoTXIyZEuzpSeRmNRfT3ZkkwMq82voldqzj1ny_BTMiG"/>
          <p:cNvPicPr>
            <a:picLocks noChangeAspect="1" noChangeArrowheads="1"/>
          </p:cNvPicPr>
          <p:nvPr/>
        </p:nvPicPr>
        <p:blipFill>
          <a:blip r:embed="rId15"/>
          <a:srcRect l="32080" b="23810"/>
          <a:stretch>
            <a:fillRect/>
          </a:stretch>
        </p:blipFill>
        <p:spPr bwMode="auto">
          <a:xfrm>
            <a:off x="3429000" y="4038600"/>
            <a:ext cx="2209800" cy="7826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" name="Picture 20" descr="http://www.babycentersolutions.com/img/client_sears_logo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629400" y="3962400"/>
            <a:ext cx="1651000" cy="990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6019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Sports &amp; Outdoors</a:t>
            </a:r>
          </a:p>
        </p:txBody>
      </p:sp>
      <p:pic>
        <p:nvPicPr>
          <p:cNvPr id="33" name="Picture 4" descr="http://www.famouslogos.org/logos/adidas-logo.jpg"/>
          <p:cNvPicPr>
            <a:picLocks noChangeAspect="1" noChangeArrowheads="1"/>
          </p:cNvPicPr>
          <p:nvPr/>
        </p:nvPicPr>
        <p:blipFill>
          <a:blip r:embed="rId18"/>
          <a:srcRect l="20465" r="25581"/>
          <a:stretch>
            <a:fillRect/>
          </a:stretch>
        </p:blipFill>
        <p:spPr bwMode="auto">
          <a:xfrm>
            <a:off x="533400" y="990600"/>
            <a:ext cx="2209800" cy="14287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4" name="Picture 6" descr="http://www.wickedcooldeals.com/wp-content/uploads/2011/07/sports-authority-logo.gif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352800" y="1295400"/>
            <a:ext cx="2381250" cy="8763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5" name="Picture 8" descr="http://blog.mcfaulstudio.com/wp-content/uploads/2009/07/dick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248400" y="1066800"/>
            <a:ext cx="2400300" cy="12573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6" name="Picture 12" descr="http://www.cpbassclassic.com/images/logo_GANDER_MOUNTAIN%202010.gif"/>
          <p:cNvPicPr>
            <a:picLocks noChangeAspect="1" noChangeArrowheads="1"/>
          </p:cNvPicPr>
          <p:nvPr/>
        </p:nvPicPr>
        <p:blipFill>
          <a:blip r:embed="rId21"/>
          <a:srcRect l="10909" t="11427" r="9091" b="8572"/>
          <a:stretch>
            <a:fillRect/>
          </a:stretch>
        </p:blipFill>
        <p:spPr bwMode="auto">
          <a:xfrm>
            <a:off x="762000" y="4114800"/>
            <a:ext cx="1676400" cy="10668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7" name="Picture 14" descr="http://www.q6inc.com/images/284.jpg"/>
          <p:cNvPicPr>
            <a:picLocks noChangeAspect="1" noChangeArrowheads="1"/>
          </p:cNvPicPr>
          <p:nvPr/>
        </p:nvPicPr>
        <p:blipFill>
          <a:blip r:embed="rId22"/>
          <a:srcRect t="9724" b="15608"/>
          <a:stretch>
            <a:fillRect/>
          </a:stretch>
        </p:blipFill>
        <p:spPr bwMode="auto">
          <a:xfrm>
            <a:off x="3729038" y="3886200"/>
            <a:ext cx="1428750" cy="10668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8" name="Picture 16" descr="http://cdn.pimpmyspace.org/media/pms/c/9o/o6/63/nike_logo.gif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629400" y="3581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0" y="6019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Home and Garden</a:t>
            </a:r>
          </a:p>
        </p:txBody>
      </p:sp>
      <p:pic>
        <p:nvPicPr>
          <p:cNvPr id="41" name="Picture 4" descr="http://www.blogcdn.com/www.walletpop.com/media/2010/10/ace.hardware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38200" y="1219200"/>
            <a:ext cx="1428750" cy="8667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2" name="Picture 6" descr="http://t3.gstatic.com/images?q=tbn:ANd9GcRaAlREFa78k6ph09COrl_pmx9K_Y3e6nLTGpqKxHE63LGTi5uJ_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733800" y="990600"/>
            <a:ext cx="1676400" cy="1676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3" name="Picture 8" descr="http://www.blitzusa.com/images/Northern_Tool_Logo.gif"/>
          <p:cNvPicPr>
            <a:picLocks noChangeAspect="1" noChangeArrowheads="1"/>
          </p:cNvPicPr>
          <p:nvPr/>
        </p:nvPicPr>
        <p:blipFill>
          <a:blip r:embed="rId27"/>
          <a:srcRect l="12402" r="10078" b="-31119"/>
          <a:stretch>
            <a:fillRect/>
          </a:stretch>
        </p:blipFill>
        <p:spPr bwMode="auto">
          <a:xfrm>
            <a:off x="6324600" y="1447800"/>
            <a:ext cx="2381250" cy="76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4" name="Picture 10" descr="http://www.gordonco.com/ffe/images/logos/linens_n_things_Logo.gif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308350" y="4038600"/>
            <a:ext cx="2482850" cy="5143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5" name="Picture 12" descr="http://upload.wikimedia.org/wikipedia/en/thumb/f/ff/Montwards_logo.png/250px-Montwards_logo.pn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6172200" y="4191000"/>
            <a:ext cx="2381250" cy="5048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6" name="Picture 14" descr="http://www.jamesandkellie.com/PICTURES/bedBathBeyondLogo.jp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57200" y="3962400"/>
            <a:ext cx="2286000" cy="9525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0" y="6019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Office Supplies</a:t>
            </a:r>
          </a:p>
        </p:txBody>
      </p:sp>
      <p:pic>
        <p:nvPicPr>
          <p:cNvPr id="49" name="Picture 4" descr="http://www.kenwoodisles.net/storage/vendor-icons/O-max.jpg?__SQUARESPACE_CACHEVERSION=1278509839978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04800" y="1420813"/>
            <a:ext cx="2514600" cy="4921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0" name="Picture 6" descr="http://www.worldtvpc.com/blog/wp-content/uploads/2010/09/dell_logo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505200" y="762000"/>
            <a:ext cx="1981200" cy="19812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1" name="Picture 8" descr="http://pallisersummer.files.wordpress.com/2010/06/staples_logo.jp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3657600" y="3886200"/>
            <a:ext cx="1827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0" descr="http://www.bargainblessings.com/wp-content/uploads/2011/02/office-depot.gif"/>
          <p:cNvPicPr>
            <a:picLocks noChangeAspect="1" noChangeArrowheads="1"/>
          </p:cNvPicPr>
          <p:nvPr/>
        </p:nvPicPr>
        <p:blipFill>
          <a:blip r:embed="rId35"/>
          <a:srcRect t="19727" b="25479"/>
          <a:stretch>
            <a:fillRect/>
          </a:stretch>
        </p:blipFill>
        <p:spPr bwMode="auto">
          <a:xfrm>
            <a:off x="6248400" y="914400"/>
            <a:ext cx="2503488" cy="1371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3" name="Picture 12" descr="http://www.creainternational.com/download/LOGHI_CLIENTI/logo_3M.jpg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6781800" y="3886200"/>
            <a:ext cx="1544638" cy="1295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4" name="Picture 14" descr="http://ucouponcode.com/wp-content/uploads/2010/02/123Inkjets_logo.jpg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57200" y="3962400"/>
            <a:ext cx="2381250" cy="9239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52400" y="6019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Electronics, Toys &amp; Games</a:t>
            </a:r>
          </a:p>
        </p:txBody>
      </p:sp>
      <p:pic>
        <p:nvPicPr>
          <p:cNvPr id="57" name="Picture 4" descr="http://notebooks.com/wp-content/uploads/2011/02/hp-logo-3d-291x300.jpe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609600" y="838200"/>
            <a:ext cx="1905000" cy="19637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8" name="Picture 6" descr="http://www.hp.com/sbso/images/oov/common/tigerdirect-logo.gif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3429000" y="1295400"/>
            <a:ext cx="2590800" cy="5032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9" name="Picture 8" descr="http://thehemetvalleymall.com/wp-content/themes/hemetvalley/images/image.php?height=200&amp;width=200&amp;image=http://thehemetvalleymall.com/wp-content/uploads/2010/01/Radio-Shack-logo.png"/>
          <p:cNvPicPr>
            <a:picLocks noChangeAspect="1" noChangeArrowheads="1"/>
          </p:cNvPicPr>
          <p:nvPr/>
        </p:nvPicPr>
        <p:blipFill>
          <a:blip r:embed="rId41"/>
          <a:srcRect t="28000" b="28000"/>
          <a:stretch>
            <a:fillRect/>
          </a:stretch>
        </p:blipFill>
        <p:spPr bwMode="auto">
          <a:xfrm>
            <a:off x="6629400" y="1143000"/>
            <a:ext cx="2078038" cy="914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0" name="Picture 10" descr="http://upload.wikimedia.org/wikipedia/commons/thumb/2/24/LEGO_logo.svg/300px-LEGO_logo.svg.pn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762000" y="3733800"/>
            <a:ext cx="1714500" cy="17145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1" name="Picture 12" descr="http://www.fabuloussavings.com/online/us/e_toys/images/logo_lg.gif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3657600" y="4038600"/>
            <a:ext cx="1885950" cy="8382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2" name="Picture 14" descr="http://www.actionfigureinsider.com/main/wp-content/uploads/Logos/FAO_SCHWARZ_LOGO2.jp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6400800" y="4191000"/>
            <a:ext cx="2552700" cy="819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0" y="60198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Consumables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46"/>
          <a:stretch>
            <a:fillRect/>
          </a:stretch>
        </p:blipFill>
        <p:spPr bwMode="auto">
          <a:xfrm>
            <a:off x="1000125" y="1219200"/>
            <a:ext cx="1276350" cy="9652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6" name="Picture 6" descr="http://www.traciehotchner.com/images/PFD_Logo200w.jpg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6477000" y="3886200"/>
            <a:ext cx="2008188" cy="1295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7" name="Picture 8" descr="http://blog.seattlepi.com/amazon/files/library/drugstorecomlogo.gif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3352800" y="1371600"/>
            <a:ext cx="2438400" cy="7016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8" name="Picture 10" descr="http://www.bsagrfc.org/images/MeijerLogo.jpg"/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6553200" y="1219200"/>
            <a:ext cx="2108200" cy="822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9" name="Picture 14" descr="http://news.walgreens.com/images/20007/wag_logo2.gif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3352800" y="4038600"/>
            <a:ext cx="2181225" cy="5524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0" name="Picture 4" descr="http://www.thelatinproductsblog.com/wp-content/uploads/2011/07/TLPHighResLogo_CLOSE-1-e1310052340256.jpg"/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914400" y="3810000"/>
            <a:ext cx="1524000" cy="13049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withGroup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withGroup">
                            <p:stCondLst>
                              <p:cond delay="15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6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withGroup">
                            <p:stCondLst>
                              <p:cond delay="20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7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8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8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8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9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9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0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withGroup">
                            <p:stCondLst>
                              <p:cond delay="2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2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2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2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2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2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32" grpId="0"/>
      <p:bldP spid="40" grpId="0"/>
      <p:bldP spid="48" grpId="0"/>
      <p:bldP spid="56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maAuc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0" y="-857250"/>
            <a:ext cx="12954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74650"/>
            <a:ext cx="838517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1713" y="1065213"/>
            <a:ext cx="7618412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450" y="1133475"/>
            <a:ext cx="7813675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71475"/>
            <a:ext cx="83947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ocialShoppingDu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86200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utritionWellnes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8" y="1371600"/>
            <a:ext cx="45735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OwnBusines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371600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nlineShopping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88" y="3889375"/>
            <a:ext cx="45735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988" y="4419600"/>
            <a:ext cx="23193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42555"/>
                </a:solidFill>
                <a:latin typeface="Arial"/>
                <a:cs typeface="Arial"/>
              </a:rPr>
              <a:t>ONLIN</a:t>
            </a:r>
            <a:r>
              <a:rPr lang="en-US" sz="2000" b="1" spc="300" dirty="0">
                <a:solidFill>
                  <a:srgbClr val="042555"/>
                </a:solidFill>
                <a:latin typeface="Arial"/>
                <a:cs typeface="Arial"/>
              </a:rPr>
              <a:t>E/</a:t>
            </a:r>
            <a:r>
              <a:rPr lang="en-US" sz="2000" b="1" dirty="0">
                <a:solidFill>
                  <a:srgbClr val="042555"/>
                </a:solidFill>
                <a:latin typeface="Arial"/>
                <a:cs typeface="Arial"/>
              </a:rPr>
              <a:t>MOBILE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42555"/>
                </a:solidFill>
                <a:latin typeface="Arial"/>
                <a:cs typeface="Arial"/>
              </a:rPr>
              <a:t>SHOPPING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1409700"/>
            <a:ext cx="2185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cs typeface="Arial" charset="0"/>
              </a:rPr>
              <a:t>OWNING YOUR OWN BUSINESS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77000" y="3962400"/>
            <a:ext cx="2584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b="1">
                <a:solidFill>
                  <a:srgbClr val="FFFFFF"/>
                </a:solidFill>
                <a:cs typeface="Arial" charset="0"/>
              </a:rPr>
              <a:t>SOCIAL SHOPPING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4138" y="1427163"/>
            <a:ext cx="22494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cs typeface="Arial" charset="0"/>
              </a:rPr>
              <a:t>NUTRITION &amp;</a:t>
            </a:r>
          </a:p>
          <a:p>
            <a:r>
              <a:rPr lang="en-US" sz="2000" b="1">
                <a:solidFill>
                  <a:schemeClr val="bg1"/>
                </a:solidFill>
                <a:cs typeface="Arial" charset="0"/>
              </a:rPr>
              <a:t>WELLNESS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0600" y="4876800"/>
            <a:ext cx="76962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tabLst>
                <a:tab pos="2286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Provides the power of social media and online shopping</a:t>
            </a:r>
          </a:p>
          <a:p>
            <a:pPr>
              <a:lnSpc>
                <a:spcPct val="140000"/>
              </a:lnSpc>
              <a:tabLst>
                <a:tab pos="2286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Combines high-tech and high-touch</a:t>
            </a:r>
          </a:p>
          <a:p>
            <a:pPr>
              <a:lnSpc>
                <a:spcPct val="140000"/>
              </a:lnSpc>
              <a:tabLst>
                <a:tab pos="2286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Offers the ability to reach millions of customers</a:t>
            </a:r>
          </a:p>
          <a:p>
            <a:pPr>
              <a:lnSpc>
                <a:spcPct val="140000"/>
              </a:lnSpc>
              <a:tabLst>
                <a:tab pos="2286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Matches people to products and products to people</a:t>
            </a:r>
          </a:p>
        </p:txBody>
      </p:sp>
      <p:pic>
        <p:nvPicPr>
          <p:cNvPr id="3" name="Picture 2" descr="OneToOneMArketingSocialShopping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4175" y="365125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25 -0.3055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2" grpId="0"/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6"/>
          <p:cNvSpPr txBox="1">
            <a:spLocks noChangeArrowheads="1"/>
          </p:cNvSpPr>
          <p:nvPr/>
        </p:nvSpPr>
        <p:spPr bwMode="auto">
          <a:xfrm>
            <a:off x="382588" y="971550"/>
            <a:ext cx="8609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42555"/>
                </a:solidFill>
                <a:cs typeface="Arial" charset="0"/>
              </a:rPr>
              <a:t>For every 100 people who should have reached the age of 65...</a:t>
            </a:r>
          </a:p>
        </p:txBody>
      </p:sp>
      <p:pic>
        <p:nvPicPr>
          <p:cNvPr id="113666" name="Picture 2" descr="WorkingGraph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3825" y="2397125"/>
            <a:ext cx="384175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xtBox 16"/>
          <p:cNvSpPr txBox="1">
            <a:spLocks noChangeArrowheads="1"/>
          </p:cNvSpPr>
          <p:nvPr/>
        </p:nvSpPr>
        <p:spPr bwMode="auto">
          <a:xfrm>
            <a:off x="2390775" y="1954213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42555"/>
                </a:solidFill>
                <a:cs typeface="Arial" charset="0"/>
              </a:rPr>
              <a:t>1% Wealthy</a:t>
            </a:r>
            <a:endParaRPr lang="en-US" b="1">
              <a:solidFill>
                <a:srgbClr val="042555"/>
              </a:solidFill>
            </a:endParaRPr>
          </a:p>
        </p:txBody>
      </p:sp>
      <p:sp>
        <p:nvSpPr>
          <p:cNvPr id="113668" name="TextBox 17"/>
          <p:cNvSpPr txBox="1">
            <a:spLocks noChangeArrowheads="1"/>
          </p:cNvSpPr>
          <p:nvPr/>
        </p:nvSpPr>
        <p:spPr bwMode="auto">
          <a:xfrm>
            <a:off x="5519738" y="1555750"/>
            <a:ext cx="241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42555"/>
                </a:solidFill>
                <a:cs typeface="Arial" charset="0"/>
              </a:rPr>
              <a:t>4% Financially Fit</a:t>
            </a:r>
            <a:endParaRPr lang="en-US" b="1">
              <a:solidFill>
                <a:srgbClr val="042555"/>
              </a:solidFill>
            </a:endParaRPr>
          </a:p>
        </p:txBody>
      </p:sp>
      <p:sp>
        <p:nvSpPr>
          <p:cNvPr id="113669" name="TextBox 18"/>
          <p:cNvSpPr txBox="1">
            <a:spLocks noChangeArrowheads="1"/>
          </p:cNvSpPr>
          <p:nvPr/>
        </p:nvSpPr>
        <p:spPr bwMode="auto">
          <a:xfrm>
            <a:off x="5988050" y="2078038"/>
            <a:ext cx="2374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42555"/>
                </a:solidFill>
                <a:cs typeface="Arial" charset="0"/>
              </a:rPr>
              <a:t>5% Still Working</a:t>
            </a:r>
            <a:endParaRPr lang="en-US" b="1">
              <a:solidFill>
                <a:srgbClr val="042555"/>
              </a:solidFill>
            </a:endParaRPr>
          </a:p>
        </p:txBody>
      </p:sp>
      <p:sp>
        <p:nvSpPr>
          <p:cNvPr id="113670" name="TextBox 19"/>
          <p:cNvSpPr txBox="1">
            <a:spLocks noChangeArrowheads="1"/>
          </p:cNvSpPr>
          <p:nvPr/>
        </p:nvSpPr>
        <p:spPr bwMode="auto">
          <a:xfrm>
            <a:off x="6505575" y="5440363"/>
            <a:ext cx="2374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42555"/>
                </a:solidFill>
                <a:cs typeface="Arial" charset="0"/>
              </a:rPr>
              <a:t>28% Dead</a:t>
            </a:r>
            <a:endParaRPr lang="en-US" b="1">
              <a:solidFill>
                <a:srgbClr val="042555"/>
              </a:solidFill>
            </a:endParaRPr>
          </a:p>
        </p:txBody>
      </p:sp>
      <p:sp>
        <p:nvSpPr>
          <p:cNvPr id="113671" name="TextBox 20"/>
          <p:cNvSpPr txBox="1">
            <a:spLocks noChangeArrowheads="1"/>
          </p:cNvSpPr>
          <p:nvPr/>
        </p:nvSpPr>
        <p:spPr bwMode="auto">
          <a:xfrm>
            <a:off x="1038225" y="5535613"/>
            <a:ext cx="2374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42555"/>
                </a:solidFill>
                <a:cs typeface="Arial" charset="0"/>
              </a:rPr>
              <a:t>62% Flat Broke</a:t>
            </a:r>
            <a:endParaRPr lang="en-US" b="1">
              <a:solidFill>
                <a:srgbClr val="042555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200" y="2138363"/>
            <a:ext cx="723900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97400" y="2138363"/>
            <a:ext cx="0" cy="490537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797425" y="1741488"/>
            <a:ext cx="747713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08538" y="1741488"/>
            <a:ext cx="0" cy="88741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283200" y="2293938"/>
            <a:ext cx="747713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294313" y="2293938"/>
            <a:ext cx="0" cy="674687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842125" y="4249738"/>
            <a:ext cx="0" cy="116046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504782" y="3923506"/>
            <a:ext cx="0" cy="674687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928813" y="4386263"/>
            <a:ext cx="0" cy="108585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28813" y="4398963"/>
            <a:ext cx="116998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368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369888"/>
            <a:ext cx="8394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3910013"/>
            <a:ext cx="83597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Rectangle 17"/>
          <p:cNvSpPr>
            <a:spLocks noChangeArrowheads="1"/>
          </p:cNvSpPr>
          <p:nvPr/>
        </p:nvSpPr>
        <p:spPr bwMode="auto">
          <a:xfrm>
            <a:off x="0" y="6515100"/>
            <a:ext cx="91408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>
                <a:solidFill>
                  <a:srgbClr val="042555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Copyright © 2012 Market America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2"/>
          <p:cNvGrpSpPr>
            <a:grpSpLocks/>
          </p:cNvGrpSpPr>
          <p:nvPr/>
        </p:nvGrpSpPr>
        <p:grpSpPr bwMode="auto">
          <a:xfrm>
            <a:off x="5689600" y="2392363"/>
            <a:ext cx="152400" cy="533400"/>
            <a:chOff x="3216" y="1296"/>
            <a:chExt cx="96" cy="336"/>
          </a:xfrm>
        </p:grpSpPr>
        <p:sp>
          <p:nvSpPr>
            <p:cNvPr id="114777" name="Line 13"/>
            <p:cNvSpPr>
              <a:spLocks noChangeShapeType="1"/>
            </p:cNvSpPr>
            <p:nvPr/>
          </p:nvSpPr>
          <p:spPr bwMode="auto">
            <a:xfrm>
              <a:off x="3216" y="1632"/>
              <a:ext cx="96" cy="0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78" name="Line 14"/>
            <p:cNvSpPr>
              <a:spLocks noChangeShapeType="1"/>
            </p:cNvSpPr>
            <p:nvPr/>
          </p:nvSpPr>
          <p:spPr bwMode="auto">
            <a:xfrm flipV="1">
              <a:off x="3312" y="1296"/>
              <a:ext cx="0" cy="336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1" name="Group 15"/>
          <p:cNvGrpSpPr>
            <a:grpSpLocks/>
          </p:cNvGrpSpPr>
          <p:nvPr/>
        </p:nvGrpSpPr>
        <p:grpSpPr bwMode="auto">
          <a:xfrm>
            <a:off x="7213600" y="2392363"/>
            <a:ext cx="152400" cy="533400"/>
            <a:chOff x="4176" y="1296"/>
            <a:chExt cx="96" cy="336"/>
          </a:xfrm>
        </p:grpSpPr>
        <p:sp>
          <p:nvSpPr>
            <p:cNvPr id="114775" name="Line 16"/>
            <p:cNvSpPr>
              <a:spLocks noChangeShapeType="1"/>
            </p:cNvSpPr>
            <p:nvPr/>
          </p:nvSpPr>
          <p:spPr bwMode="auto">
            <a:xfrm>
              <a:off x="4176" y="1632"/>
              <a:ext cx="96" cy="0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76" name="Line 17"/>
            <p:cNvSpPr>
              <a:spLocks noChangeShapeType="1"/>
            </p:cNvSpPr>
            <p:nvPr/>
          </p:nvSpPr>
          <p:spPr bwMode="auto">
            <a:xfrm flipV="1">
              <a:off x="4176" y="1296"/>
              <a:ext cx="0" cy="336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4" name="Group 18"/>
          <p:cNvGrpSpPr>
            <a:grpSpLocks/>
          </p:cNvGrpSpPr>
          <p:nvPr/>
        </p:nvGrpSpPr>
        <p:grpSpPr bwMode="auto">
          <a:xfrm>
            <a:off x="5689600" y="2392363"/>
            <a:ext cx="381000" cy="1752600"/>
            <a:chOff x="3216" y="1296"/>
            <a:chExt cx="240" cy="1104"/>
          </a:xfrm>
        </p:grpSpPr>
        <p:sp>
          <p:nvSpPr>
            <p:cNvPr id="114770" name="Line 19"/>
            <p:cNvSpPr>
              <a:spLocks noChangeShapeType="1"/>
            </p:cNvSpPr>
            <p:nvPr/>
          </p:nvSpPr>
          <p:spPr bwMode="auto">
            <a:xfrm>
              <a:off x="3216" y="2400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71" name="Line 20"/>
            <p:cNvSpPr>
              <a:spLocks noChangeShapeType="1"/>
            </p:cNvSpPr>
            <p:nvPr/>
          </p:nvSpPr>
          <p:spPr bwMode="auto">
            <a:xfrm flipV="1">
              <a:off x="3408" y="1296"/>
              <a:ext cx="0" cy="110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72" name="Line 21"/>
            <p:cNvSpPr>
              <a:spLocks noChangeShapeType="1"/>
            </p:cNvSpPr>
            <p:nvPr/>
          </p:nvSpPr>
          <p:spPr bwMode="auto">
            <a:xfrm>
              <a:off x="3216" y="2352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73" name="Line 22"/>
            <p:cNvSpPr>
              <a:spLocks noChangeShapeType="1"/>
            </p:cNvSpPr>
            <p:nvPr/>
          </p:nvSpPr>
          <p:spPr bwMode="auto">
            <a:xfrm flipV="1">
              <a:off x="3456" y="1692"/>
              <a:ext cx="0" cy="66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74" name="Line 23"/>
            <p:cNvSpPr>
              <a:spLocks noChangeShapeType="1"/>
            </p:cNvSpPr>
            <p:nvPr/>
          </p:nvSpPr>
          <p:spPr bwMode="auto">
            <a:xfrm flipH="1">
              <a:off x="3216" y="1698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0" name="Group 24"/>
          <p:cNvGrpSpPr>
            <a:grpSpLocks/>
          </p:cNvGrpSpPr>
          <p:nvPr/>
        </p:nvGrpSpPr>
        <p:grpSpPr bwMode="auto">
          <a:xfrm>
            <a:off x="6985000" y="2392363"/>
            <a:ext cx="381000" cy="1752600"/>
            <a:chOff x="4032" y="1296"/>
            <a:chExt cx="240" cy="1104"/>
          </a:xfrm>
        </p:grpSpPr>
        <p:sp>
          <p:nvSpPr>
            <p:cNvPr id="114765" name="Line 25"/>
            <p:cNvSpPr>
              <a:spLocks noChangeShapeType="1"/>
            </p:cNvSpPr>
            <p:nvPr/>
          </p:nvSpPr>
          <p:spPr bwMode="auto">
            <a:xfrm flipH="1">
              <a:off x="4080" y="2400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6" name="Line 26"/>
            <p:cNvSpPr>
              <a:spLocks noChangeShapeType="1"/>
            </p:cNvSpPr>
            <p:nvPr/>
          </p:nvSpPr>
          <p:spPr bwMode="auto">
            <a:xfrm flipV="1">
              <a:off x="4080" y="1296"/>
              <a:ext cx="0" cy="110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7" name="Line 27"/>
            <p:cNvSpPr>
              <a:spLocks noChangeShapeType="1"/>
            </p:cNvSpPr>
            <p:nvPr/>
          </p:nvSpPr>
          <p:spPr bwMode="auto">
            <a:xfrm flipH="1">
              <a:off x="4032" y="2352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8" name="Line 28"/>
            <p:cNvSpPr>
              <a:spLocks noChangeShapeType="1"/>
            </p:cNvSpPr>
            <p:nvPr/>
          </p:nvSpPr>
          <p:spPr bwMode="auto">
            <a:xfrm flipV="1">
              <a:off x="4032" y="1692"/>
              <a:ext cx="0" cy="66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9" name="Line 29"/>
            <p:cNvSpPr>
              <a:spLocks noChangeShapeType="1"/>
            </p:cNvSpPr>
            <p:nvPr/>
          </p:nvSpPr>
          <p:spPr bwMode="auto">
            <a:xfrm>
              <a:off x="4032" y="1698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6" name="Group 30"/>
          <p:cNvGrpSpPr>
            <a:grpSpLocks/>
          </p:cNvGrpSpPr>
          <p:nvPr/>
        </p:nvGrpSpPr>
        <p:grpSpPr bwMode="auto">
          <a:xfrm>
            <a:off x="5689600" y="2392363"/>
            <a:ext cx="609600" cy="2971800"/>
            <a:chOff x="3216" y="1296"/>
            <a:chExt cx="384" cy="1872"/>
          </a:xfrm>
        </p:grpSpPr>
        <p:sp>
          <p:nvSpPr>
            <p:cNvPr id="114757" name="Line 31"/>
            <p:cNvSpPr>
              <a:spLocks noChangeShapeType="1"/>
            </p:cNvSpPr>
            <p:nvPr/>
          </p:nvSpPr>
          <p:spPr bwMode="auto">
            <a:xfrm>
              <a:off x="3216" y="3168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8" name="Line 32"/>
            <p:cNvSpPr>
              <a:spLocks noChangeShapeType="1"/>
            </p:cNvSpPr>
            <p:nvPr/>
          </p:nvSpPr>
          <p:spPr bwMode="auto">
            <a:xfrm flipV="1">
              <a:off x="3504" y="1296"/>
              <a:ext cx="0" cy="187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9" name="Line 33"/>
            <p:cNvSpPr>
              <a:spLocks noChangeShapeType="1"/>
            </p:cNvSpPr>
            <p:nvPr/>
          </p:nvSpPr>
          <p:spPr bwMode="auto">
            <a:xfrm>
              <a:off x="3216" y="3120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0" name="Line 34"/>
            <p:cNvSpPr>
              <a:spLocks noChangeShapeType="1"/>
            </p:cNvSpPr>
            <p:nvPr/>
          </p:nvSpPr>
          <p:spPr bwMode="auto">
            <a:xfrm flipV="1">
              <a:off x="3552" y="1824"/>
              <a:ext cx="0" cy="129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1" name="Line 35"/>
            <p:cNvSpPr>
              <a:spLocks noChangeShapeType="1"/>
            </p:cNvSpPr>
            <p:nvPr/>
          </p:nvSpPr>
          <p:spPr bwMode="auto">
            <a:xfrm flipH="1">
              <a:off x="3216" y="1824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2" name="Line 36"/>
            <p:cNvSpPr>
              <a:spLocks noChangeShapeType="1"/>
            </p:cNvSpPr>
            <p:nvPr/>
          </p:nvSpPr>
          <p:spPr bwMode="auto">
            <a:xfrm flipH="1">
              <a:off x="3216" y="2496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3" name="Line 37"/>
            <p:cNvSpPr>
              <a:spLocks noChangeShapeType="1"/>
            </p:cNvSpPr>
            <p:nvPr/>
          </p:nvSpPr>
          <p:spPr bwMode="auto">
            <a:xfrm flipV="1">
              <a:off x="3600" y="2496"/>
              <a:ext cx="0" cy="57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64" name="Line 38"/>
            <p:cNvSpPr>
              <a:spLocks noChangeShapeType="1"/>
            </p:cNvSpPr>
            <p:nvPr/>
          </p:nvSpPr>
          <p:spPr bwMode="auto">
            <a:xfrm>
              <a:off x="3216" y="3072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5" name="Group 39"/>
          <p:cNvGrpSpPr>
            <a:grpSpLocks/>
          </p:cNvGrpSpPr>
          <p:nvPr/>
        </p:nvGrpSpPr>
        <p:grpSpPr bwMode="auto">
          <a:xfrm>
            <a:off x="6756400" y="2392363"/>
            <a:ext cx="609600" cy="2971800"/>
            <a:chOff x="3888" y="1296"/>
            <a:chExt cx="384" cy="1872"/>
          </a:xfrm>
        </p:grpSpPr>
        <p:sp>
          <p:nvSpPr>
            <p:cNvPr id="114749" name="Line 40"/>
            <p:cNvSpPr>
              <a:spLocks noChangeShapeType="1"/>
            </p:cNvSpPr>
            <p:nvPr/>
          </p:nvSpPr>
          <p:spPr bwMode="auto">
            <a:xfrm>
              <a:off x="3984" y="3168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0" name="Line 41"/>
            <p:cNvSpPr>
              <a:spLocks noChangeShapeType="1"/>
            </p:cNvSpPr>
            <p:nvPr/>
          </p:nvSpPr>
          <p:spPr bwMode="auto">
            <a:xfrm flipV="1">
              <a:off x="3984" y="1296"/>
              <a:ext cx="0" cy="187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1" name="Line 42"/>
            <p:cNvSpPr>
              <a:spLocks noChangeShapeType="1"/>
            </p:cNvSpPr>
            <p:nvPr/>
          </p:nvSpPr>
          <p:spPr bwMode="auto">
            <a:xfrm flipH="1">
              <a:off x="3936" y="3120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2" name="Line 43"/>
            <p:cNvSpPr>
              <a:spLocks noChangeShapeType="1"/>
            </p:cNvSpPr>
            <p:nvPr/>
          </p:nvSpPr>
          <p:spPr bwMode="auto">
            <a:xfrm flipV="1">
              <a:off x="3936" y="1824"/>
              <a:ext cx="0" cy="129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3" name="Line 44"/>
            <p:cNvSpPr>
              <a:spLocks noChangeShapeType="1"/>
            </p:cNvSpPr>
            <p:nvPr/>
          </p:nvSpPr>
          <p:spPr bwMode="auto">
            <a:xfrm>
              <a:off x="3936" y="1824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4" name="Line 45"/>
            <p:cNvSpPr>
              <a:spLocks noChangeShapeType="1"/>
            </p:cNvSpPr>
            <p:nvPr/>
          </p:nvSpPr>
          <p:spPr bwMode="auto">
            <a:xfrm>
              <a:off x="3888" y="2496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5" name="Line 46"/>
            <p:cNvSpPr>
              <a:spLocks noChangeShapeType="1"/>
            </p:cNvSpPr>
            <p:nvPr/>
          </p:nvSpPr>
          <p:spPr bwMode="auto">
            <a:xfrm flipV="1">
              <a:off x="3888" y="2496"/>
              <a:ext cx="0" cy="57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56" name="Line 47"/>
            <p:cNvSpPr>
              <a:spLocks noChangeShapeType="1"/>
            </p:cNvSpPr>
            <p:nvPr/>
          </p:nvSpPr>
          <p:spPr bwMode="auto">
            <a:xfrm>
              <a:off x="3888" y="3072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" name="Group 48"/>
          <p:cNvGrpSpPr>
            <a:grpSpLocks/>
          </p:cNvGrpSpPr>
          <p:nvPr/>
        </p:nvGrpSpPr>
        <p:grpSpPr bwMode="auto">
          <a:xfrm>
            <a:off x="3860800" y="1935163"/>
            <a:ext cx="1295400" cy="4495800"/>
            <a:chOff x="2064" y="1008"/>
            <a:chExt cx="816" cy="2832"/>
          </a:xfrm>
        </p:grpSpPr>
        <p:sp>
          <p:nvSpPr>
            <p:cNvPr id="114737" name="Line 49"/>
            <p:cNvSpPr>
              <a:spLocks noChangeShapeType="1"/>
            </p:cNvSpPr>
            <p:nvPr/>
          </p:nvSpPr>
          <p:spPr bwMode="auto">
            <a:xfrm>
              <a:off x="2208" y="3840"/>
              <a:ext cx="14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38" name="Line 50"/>
            <p:cNvSpPr>
              <a:spLocks noChangeShapeType="1"/>
            </p:cNvSpPr>
            <p:nvPr/>
          </p:nvSpPr>
          <p:spPr bwMode="auto">
            <a:xfrm flipV="1">
              <a:off x="2208" y="1008"/>
              <a:ext cx="0" cy="283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39" name="Line 51"/>
            <p:cNvSpPr>
              <a:spLocks noChangeShapeType="1"/>
            </p:cNvSpPr>
            <p:nvPr/>
          </p:nvSpPr>
          <p:spPr bwMode="auto">
            <a:xfrm flipH="1">
              <a:off x="2160" y="3792"/>
              <a:ext cx="19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0" name="Line 52"/>
            <p:cNvSpPr>
              <a:spLocks noChangeShapeType="1"/>
            </p:cNvSpPr>
            <p:nvPr/>
          </p:nvSpPr>
          <p:spPr bwMode="auto">
            <a:xfrm flipV="1">
              <a:off x="2160" y="1776"/>
              <a:ext cx="0" cy="201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1" name="Line 53"/>
            <p:cNvSpPr>
              <a:spLocks noChangeShapeType="1"/>
            </p:cNvSpPr>
            <p:nvPr/>
          </p:nvSpPr>
          <p:spPr bwMode="auto">
            <a:xfrm>
              <a:off x="2160" y="1776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2" name="Line 54"/>
            <p:cNvSpPr>
              <a:spLocks noChangeShapeType="1"/>
            </p:cNvSpPr>
            <p:nvPr/>
          </p:nvSpPr>
          <p:spPr bwMode="auto">
            <a:xfrm>
              <a:off x="2112" y="244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3" name="Line 55"/>
            <p:cNvSpPr>
              <a:spLocks noChangeShapeType="1"/>
            </p:cNvSpPr>
            <p:nvPr/>
          </p:nvSpPr>
          <p:spPr bwMode="auto">
            <a:xfrm flipV="1">
              <a:off x="2112" y="2448"/>
              <a:ext cx="0" cy="129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4" name="Line 56"/>
            <p:cNvSpPr>
              <a:spLocks noChangeShapeType="1"/>
            </p:cNvSpPr>
            <p:nvPr/>
          </p:nvSpPr>
          <p:spPr bwMode="auto">
            <a:xfrm>
              <a:off x="2112" y="3744"/>
              <a:ext cx="24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5" name="Line 57"/>
            <p:cNvSpPr>
              <a:spLocks noChangeShapeType="1"/>
            </p:cNvSpPr>
            <p:nvPr/>
          </p:nvSpPr>
          <p:spPr bwMode="auto">
            <a:xfrm>
              <a:off x="2208" y="1008"/>
              <a:ext cx="67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6" name="Line 58"/>
            <p:cNvSpPr>
              <a:spLocks noChangeShapeType="1"/>
            </p:cNvSpPr>
            <p:nvPr/>
          </p:nvSpPr>
          <p:spPr bwMode="auto">
            <a:xfrm flipV="1">
              <a:off x="2064" y="3168"/>
              <a:ext cx="0" cy="52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7" name="Line 59"/>
            <p:cNvSpPr>
              <a:spLocks noChangeShapeType="1"/>
            </p:cNvSpPr>
            <p:nvPr/>
          </p:nvSpPr>
          <p:spPr bwMode="auto">
            <a:xfrm>
              <a:off x="2064" y="3696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48" name="Line 60"/>
            <p:cNvSpPr>
              <a:spLocks noChangeShapeType="1"/>
            </p:cNvSpPr>
            <p:nvPr/>
          </p:nvSpPr>
          <p:spPr bwMode="auto">
            <a:xfrm>
              <a:off x="2064" y="316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209550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" y="209550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ert_Horz_You.ai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65405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Vert_Horz_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2788" y="2889250"/>
            <a:ext cx="987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Vert_Horz_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35350" y="2889250"/>
            <a:ext cx="987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Vert_Horz_3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87913" y="4016375"/>
            <a:ext cx="987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Vert_Horz_4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35350" y="4016375"/>
            <a:ext cx="987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Vert_Horz_5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87913" y="2889250"/>
            <a:ext cx="987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Vert_Horz_6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82788" y="4016375"/>
            <a:ext cx="987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Vert_Horz_7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40475" y="2889250"/>
            <a:ext cx="9858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Vert_Horz_8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40475" y="4016375"/>
            <a:ext cx="9858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38400" y="2089150"/>
            <a:ext cx="4421188" cy="1927225"/>
            <a:chOff x="2438341" y="2088835"/>
            <a:chExt cx="4421738" cy="1926772"/>
          </a:xfrm>
        </p:grpSpPr>
        <p:grpSp>
          <p:nvGrpSpPr>
            <p:cNvPr id="114726" name="Group 28"/>
            <p:cNvGrpSpPr>
              <a:grpSpLocks/>
            </p:cNvGrpSpPr>
            <p:nvPr/>
          </p:nvGrpSpPr>
          <p:grpSpPr bwMode="auto">
            <a:xfrm>
              <a:off x="2438341" y="2514600"/>
              <a:ext cx="4421738" cy="374166"/>
              <a:chOff x="2057400" y="2352675"/>
              <a:chExt cx="5181600" cy="438465"/>
            </a:xfrm>
          </p:grpSpPr>
          <p:cxnSp>
            <p:nvCxnSpPr>
              <p:cNvPr id="114732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2057400" y="2362200"/>
                <a:ext cx="5181600" cy="0"/>
              </a:xfrm>
              <a:prstGeom prst="line">
                <a:avLst/>
              </a:prstGeom>
              <a:noFill/>
              <a:ln w="19050" algn="ctr">
                <a:solidFill>
                  <a:srgbClr val="042555"/>
                </a:solidFill>
                <a:round/>
                <a:headEnd/>
                <a:tailEnd/>
              </a:ln>
            </p:spPr>
          </p:cxnSp>
          <p:cxnSp>
            <p:nvCxnSpPr>
              <p:cNvPr id="114733" name="Straight Connector 24"/>
              <p:cNvCxnSpPr>
                <a:cxnSpLocks noChangeShapeType="1"/>
              </p:cNvCxnSpPr>
              <p:nvPr/>
            </p:nvCxnSpPr>
            <p:spPr bwMode="auto">
              <a:xfrm>
                <a:off x="2057400" y="2352675"/>
                <a:ext cx="0" cy="438465"/>
              </a:xfrm>
              <a:prstGeom prst="line">
                <a:avLst/>
              </a:prstGeom>
              <a:noFill/>
              <a:ln w="19050" algn="ctr">
                <a:solidFill>
                  <a:srgbClr val="042555"/>
                </a:solidFill>
                <a:round/>
                <a:headEnd/>
                <a:tailEnd/>
              </a:ln>
            </p:spPr>
          </p:cxnSp>
          <p:cxnSp>
            <p:nvCxnSpPr>
              <p:cNvPr id="114734" name="Straight Connector 53"/>
              <p:cNvCxnSpPr>
                <a:cxnSpLocks noChangeShapeType="1"/>
              </p:cNvCxnSpPr>
              <p:nvPr/>
            </p:nvCxnSpPr>
            <p:spPr bwMode="auto">
              <a:xfrm>
                <a:off x="3810000" y="2352675"/>
                <a:ext cx="0" cy="438465"/>
              </a:xfrm>
              <a:prstGeom prst="line">
                <a:avLst/>
              </a:prstGeom>
              <a:noFill/>
              <a:ln w="19050" algn="ctr">
                <a:solidFill>
                  <a:srgbClr val="042555"/>
                </a:solidFill>
                <a:round/>
                <a:headEnd/>
                <a:tailEnd/>
              </a:ln>
            </p:spPr>
          </p:cxnSp>
          <p:cxnSp>
            <p:nvCxnSpPr>
              <p:cNvPr id="114735" name="Straight Connector 54"/>
              <p:cNvCxnSpPr>
                <a:cxnSpLocks noChangeShapeType="1"/>
              </p:cNvCxnSpPr>
              <p:nvPr/>
            </p:nvCxnSpPr>
            <p:spPr bwMode="auto">
              <a:xfrm>
                <a:off x="5486400" y="2352675"/>
                <a:ext cx="0" cy="438465"/>
              </a:xfrm>
              <a:prstGeom prst="line">
                <a:avLst/>
              </a:prstGeom>
              <a:noFill/>
              <a:ln w="19050" algn="ctr">
                <a:solidFill>
                  <a:srgbClr val="042555"/>
                </a:solidFill>
                <a:round/>
                <a:headEnd/>
                <a:tailEnd/>
              </a:ln>
            </p:spPr>
          </p:cxnSp>
          <p:cxnSp>
            <p:nvCxnSpPr>
              <p:cNvPr id="114736" name="Straight Connector 55"/>
              <p:cNvCxnSpPr>
                <a:cxnSpLocks noChangeShapeType="1"/>
              </p:cNvCxnSpPr>
              <p:nvPr/>
            </p:nvCxnSpPr>
            <p:spPr bwMode="auto">
              <a:xfrm>
                <a:off x="7232650" y="2352675"/>
                <a:ext cx="0" cy="438465"/>
              </a:xfrm>
              <a:prstGeom prst="line">
                <a:avLst/>
              </a:prstGeom>
              <a:noFill/>
              <a:ln w="19050" algn="ctr">
                <a:solidFill>
                  <a:srgbClr val="042555"/>
                </a:solidFill>
                <a:round/>
                <a:headEnd/>
                <a:tailEnd/>
              </a:ln>
            </p:spPr>
          </p:cxnSp>
        </p:grpSp>
        <p:cxnSp>
          <p:nvCxnSpPr>
            <p:cNvPr id="114727" name="Straight Connector 59"/>
            <p:cNvCxnSpPr>
              <a:cxnSpLocks noChangeShapeType="1"/>
            </p:cNvCxnSpPr>
            <p:nvPr/>
          </p:nvCxnSpPr>
          <p:spPr bwMode="auto">
            <a:xfrm>
              <a:off x="2438341" y="3641441"/>
              <a:ext cx="0" cy="374166"/>
            </a:xfrm>
            <a:prstGeom prst="line">
              <a:avLst/>
            </a:prstGeom>
            <a:noFill/>
            <a:ln w="19050" algn="ctr">
              <a:solidFill>
                <a:srgbClr val="042555"/>
              </a:solidFill>
              <a:round/>
              <a:headEnd/>
              <a:tailEnd/>
            </a:ln>
          </p:spPr>
        </p:cxnSp>
        <p:cxnSp>
          <p:nvCxnSpPr>
            <p:cNvPr id="114728" name="Straight Connector 60"/>
            <p:cNvCxnSpPr>
              <a:cxnSpLocks noChangeShapeType="1"/>
            </p:cNvCxnSpPr>
            <p:nvPr/>
          </p:nvCxnSpPr>
          <p:spPr bwMode="auto">
            <a:xfrm>
              <a:off x="3933929" y="3641441"/>
              <a:ext cx="0" cy="374166"/>
            </a:xfrm>
            <a:prstGeom prst="line">
              <a:avLst/>
            </a:prstGeom>
            <a:noFill/>
            <a:ln w="19050" algn="ctr">
              <a:solidFill>
                <a:srgbClr val="042555"/>
              </a:solidFill>
              <a:round/>
              <a:headEnd/>
              <a:tailEnd/>
            </a:ln>
          </p:spPr>
        </p:cxnSp>
        <p:cxnSp>
          <p:nvCxnSpPr>
            <p:cNvPr id="114729" name="Straight Connector 61"/>
            <p:cNvCxnSpPr>
              <a:cxnSpLocks noChangeShapeType="1"/>
            </p:cNvCxnSpPr>
            <p:nvPr/>
          </p:nvCxnSpPr>
          <p:spPr bwMode="auto">
            <a:xfrm>
              <a:off x="5364491" y="3641441"/>
              <a:ext cx="0" cy="374166"/>
            </a:xfrm>
            <a:prstGeom prst="line">
              <a:avLst/>
            </a:prstGeom>
            <a:noFill/>
            <a:ln w="19050" algn="ctr">
              <a:solidFill>
                <a:srgbClr val="042555"/>
              </a:solidFill>
              <a:round/>
              <a:headEnd/>
              <a:tailEnd/>
            </a:ln>
          </p:spPr>
        </p:cxnSp>
        <p:cxnSp>
          <p:nvCxnSpPr>
            <p:cNvPr id="114730" name="Straight Connector 62"/>
            <p:cNvCxnSpPr>
              <a:cxnSpLocks noChangeShapeType="1"/>
            </p:cNvCxnSpPr>
            <p:nvPr/>
          </p:nvCxnSpPr>
          <p:spPr bwMode="auto">
            <a:xfrm>
              <a:off x="6854660" y="3641441"/>
              <a:ext cx="0" cy="374166"/>
            </a:xfrm>
            <a:prstGeom prst="line">
              <a:avLst/>
            </a:prstGeom>
            <a:noFill/>
            <a:ln w="19050" algn="ctr">
              <a:solidFill>
                <a:srgbClr val="042555"/>
              </a:solidFill>
              <a:round/>
              <a:headEnd/>
              <a:tailEnd/>
            </a:ln>
          </p:spPr>
        </p:cxnSp>
        <p:cxnSp>
          <p:nvCxnSpPr>
            <p:cNvPr id="114731" name="Straight Connector 63"/>
            <p:cNvCxnSpPr>
              <a:cxnSpLocks noChangeShapeType="1"/>
            </p:cNvCxnSpPr>
            <p:nvPr/>
          </p:nvCxnSpPr>
          <p:spPr bwMode="auto">
            <a:xfrm>
              <a:off x="4724400" y="2088835"/>
              <a:ext cx="0" cy="438465"/>
            </a:xfrm>
            <a:prstGeom prst="line">
              <a:avLst/>
            </a:prstGeom>
            <a:noFill/>
            <a:ln w="19050" algn="ctr">
              <a:solidFill>
                <a:srgbClr val="042555"/>
              </a:solidFill>
              <a:round/>
              <a:headEnd/>
              <a:tailEnd/>
            </a:ln>
          </p:spPr>
        </p:cxnSp>
      </p:grpSp>
      <p:sp>
        <p:nvSpPr>
          <p:cNvPr id="65" name="Left-Right Arrow 64"/>
          <p:cNvSpPr>
            <a:spLocks noChangeArrowheads="1"/>
          </p:cNvSpPr>
          <p:nvPr/>
        </p:nvSpPr>
        <p:spPr bwMode="auto">
          <a:xfrm>
            <a:off x="2286000" y="5105400"/>
            <a:ext cx="4876800" cy="1066800"/>
          </a:xfrm>
          <a:prstGeom prst="leftRightArrow">
            <a:avLst>
              <a:gd name="adj1" fmla="val 50000"/>
              <a:gd name="adj2" fmla="val 68571"/>
            </a:avLst>
          </a:prstGeom>
          <a:solidFill>
            <a:srgbClr val="04255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Verdana" pitchFamily="34" charset="0"/>
              <a:cs typeface="ＭＳ Ｐゴシック"/>
            </a:endParaRPr>
          </a:p>
        </p:txBody>
      </p:sp>
      <p:sp>
        <p:nvSpPr>
          <p:cNvPr id="66" name="Rectangle 9"/>
          <p:cNvSpPr>
            <a:spLocks noChangeArrowheads="1"/>
          </p:cNvSpPr>
          <p:nvPr/>
        </p:nvSpPr>
        <p:spPr bwMode="auto">
          <a:xfrm>
            <a:off x="2971800" y="5410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Arial Black" pitchFamily="34" charset="0"/>
                <a:cs typeface="Arial Black" pitchFamily="34" charset="0"/>
              </a:rPr>
              <a:t>ALL IN COMPETITION</a:t>
            </a: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384175" y="6324600"/>
            <a:ext cx="83851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200" b="1">
                <a:solidFill>
                  <a:srgbClr val="042555"/>
                </a:solidFill>
                <a:cs typeface="Arial" charset="0"/>
              </a:rPr>
              <a:t>Real Estate, Insurance, Franchise, Regional Sales/Manager</a:t>
            </a:r>
          </a:p>
        </p:txBody>
      </p:sp>
      <p:sp>
        <p:nvSpPr>
          <p:cNvPr id="230" name="TextBox 10"/>
          <p:cNvSpPr txBox="1">
            <a:spLocks noChangeArrowheads="1"/>
          </p:cNvSpPr>
          <p:nvPr/>
        </p:nvSpPr>
        <p:spPr bwMode="auto">
          <a:xfrm>
            <a:off x="228600" y="1447800"/>
            <a:ext cx="3632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77800" algn="l"/>
              </a:tabLst>
            </a:pPr>
            <a:r>
              <a:rPr lang="en-GB" sz="2400">
                <a:solidFill>
                  <a:srgbClr val="042555"/>
                </a:solidFill>
                <a:cs typeface="Arial" charset="0"/>
              </a:rPr>
              <a:t>• Compounding efforts</a:t>
            </a:r>
          </a:p>
          <a:p>
            <a:pPr>
              <a:lnSpc>
                <a:spcPct val="50000"/>
              </a:lnSpc>
              <a:tabLst>
                <a:tab pos="177800" algn="l"/>
              </a:tabLst>
            </a:pPr>
            <a:endParaRPr lang="en-GB" sz="2400">
              <a:solidFill>
                <a:srgbClr val="042555"/>
              </a:solidFill>
              <a:cs typeface="Arial" charset="0"/>
            </a:endParaRPr>
          </a:p>
          <a:p>
            <a:pPr>
              <a:tabLst>
                <a:tab pos="177800" algn="l"/>
              </a:tabLst>
            </a:pPr>
            <a:r>
              <a:rPr lang="en-GB" sz="2400">
                <a:solidFill>
                  <a:srgbClr val="042555"/>
                </a:solidFill>
                <a:cs typeface="Arial" charset="0"/>
              </a:rPr>
              <a:t>• Encourages 	teamwork</a:t>
            </a:r>
          </a:p>
          <a:p>
            <a:pPr>
              <a:tabLst>
                <a:tab pos="177800" algn="l"/>
              </a:tabLst>
            </a:pPr>
            <a:r>
              <a:rPr lang="en-GB" sz="2400">
                <a:solidFill>
                  <a:srgbClr val="042555"/>
                </a:solidFill>
                <a:cs typeface="Arial" charset="0"/>
              </a:rPr>
              <a:t>	and support</a:t>
            </a:r>
          </a:p>
          <a:p>
            <a:pPr>
              <a:lnSpc>
                <a:spcPct val="50000"/>
              </a:lnSpc>
              <a:tabLst>
                <a:tab pos="177800" algn="l"/>
              </a:tabLst>
            </a:pPr>
            <a:endParaRPr lang="en-GB" sz="2400">
              <a:solidFill>
                <a:srgbClr val="042555"/>
              </a:solidFill>
              <a:cs typeface="Arial" charset="0"/>
            </a:endParaRPr>
          </a:p>
          <a:p>
            <a:pPr>
              <a:tabLst>
                <a:tab pos="177800" algn="l"/>
              </a:tabLst>
            </a:pPr>
            <a:r>
              <a:rPr lang="en-GB" sz="2400">
                <a:solidFill>
                  <a:srgbClr val="042555"/>
                </a:solidFill>
                <a:cs typeface="Arial" charset="0"/>
              </a:rPr>
              <a:t>• Everyone receives 	100% credit for 	sales and volume 	generated</a:t>
            </a:r>
          </a:p>
          <a:p>
            <a:pPr>
              <a:tabLst>
                <a:tab pos="177800" algn="l"/>
              </a:tabLst>
            </a:pPr>
            <a:endParaRPr lang="en-US" sz="2400">
              <a:solidFill>
                <a:srgbClr val="042555"/>
              </a:solidFill>
              <a:cs typeface="Arial" charset="0"/>
            </a:endParaRPr>
          </a:p>
        </p:txBody>
      </p:sp>
      <p:grpSp>
        <p:nvGrpSpPr>
          <p:cNvPr id="91" name="Group 48"/>
          <p:cNvGrpSpPr>
            <a:grpSpLocks/>
          </p:cNvGrpSpPr>
          <p:nvPr/>
        </p:nvGrpSpPr>
        <p:grpSpPr bwMode="auto">
          <a:xfrm flipH="1">
            <a:off x="7848600" y="1935163"/>
            <a:ext cx="1219200" cy="4495800"/>
            <a:chOff x="2064" y="1008"/>
            <a:chExt cx="816" cy="2832"/>
          </a:xfrm>
        </p:grpSpPr>
        <p:sp>
          <p:nvSpPr>
            <p:cNvPr id="114714" name="Line 49"/>
            <p:cNvSpPr>
              <a:spLocks noChangeShapeType="1"/>
            </p:cNvSpPr>
            <p:nvPr/>
          </p:nvSpPr>
          <p:spPr bwMode="auto">
            <a:xfrm>
              <a:off x="2208" y="3840"/>
              <a:ext cx="14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5" name="Line 50"/>
            <p:cNvSpPr>
              <a:spLocks noChangeShapeType="1"/>
            </p:cNvSpPr>
            <p:nvPr/>
          </p:nvSpPr>
          <p:spPr bwMode="auto">
            <a:xfrm flipV="1">
              <a:off x="2208" y="1008"/>
              <a:ext cx="0" cy="283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6" name="Line 51"/>
            <p:cNvSpPr>
              <a:spLocks noChangeShapeType="1"/>
            </p:cNvSpPr>
            <p:nvPr/>
          </p:nvSpPr>
          <p:spPr bwMode="auto">
            <a:xfrm flipH="1">
              <a:off x="2160" y="3792"/>
              <a:ext cx="19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7" name="Line 52"/>
            <p:cNvSpPr>
              <a:spLocks noChangeShapeType="1"/>
            </p:cNvSpPr>
            <p:nvPr/>
          </p:nvSpPr>
          <p:spPr bwMode="auto">
            <a:xfrm flipV="1">
              <a:off x="2160" y="1776"/>
              <a:ext cx="0" cy="201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8" name="Line 53"/>
            <p:cNvSpPr>
              <a:spLocks noChangeShapeType="1"/>
            </p:cNvSpPr>
            <p:nvPr/>
          </p:nvSpPr>
          <p:spPr bwMode="auto">
            <a:xfrm>
              <a:off x="2160" y="1776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19" name="Line 54"/>
            <p:cNvSpPr>
              <a:spLocks noChangeShapeType="1"/>
            </p:cNvSpPr>
            <p:nvPr/>
          </p:nvSpPr>
          <p:spPr bwMode="auto">
            <a:xfrm>
              <a:off x="2112" y="244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0" name="Line 55"/>
            <p:cNvSpPr>
              <a:spLocks noChangeShapeType="1"/>
            </p:cNvSpPr>
            <p:nvPr/>
          </p:nvSpPr>
          <p:spPr bwMode="auto">
            <a:xfrm flipV="1">
              <a:off x="2112" y="2448"/>
              <a:ext cx="0" cy="129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1" name="Line 56"/>
            <p:cNvSpPr>
              <a:spLocks noChangeShapeType="1"/>
            </p:cNvSpPr>
            <p:nvPr/>
          </p:nvSpPr>
          <p:spPr bwMode="auto">
            <a:xfrm>
              <a:off x="2112" y="3744"/>
              <a:ext cx="24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2" name="Line 57"/>
            <p:cNvSpPr>
              <a:spLocks noChangeShapeType="1"/>
            </p:cNvSpPr>
            <p:nvPr/>
          </p:nvSpPr>
          <p:spPr bwMode="auto">
            <a:xfrm>
              <a:off x="2208" y="1008"/>
              <a:ext cx="67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3" name="Line 58"/>
            <p:cNvSpPr>
              <a:spLocks noChangeShapeType="1"/>
            </p:cNvSpPr>
            <p:nvPr/>
          </p:nvSpPr>
          <p:spPr bwMode="auto">
            <a:xfrm flipV="1">
              <a:off x="2064" y="3168"/>
              <a:ext cx="0" cy="52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4" name="Line 59"/>
            <p:cNvSpPr>
              <a:spLocks noChangeShapeType="1"/>
            </p:cNvSpPr>
            <p:nvPr/>
          </p:nvSpPr>
          <p:spPr bwMode="auto">
            <a:xfrm>
              <a:off x="2064" y="3696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25" name="Line 60"/>
            <p:cNvSpPr>
              <a:spLocks noChangeShapeType="1"/>
            </p:cNvSpPr>
            <p:nvPr/>
          </p:nvSpPr>
          <p:spPr bwMode="auto">
            <a:xfrm>
              <a:off x="2064" y="316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19166 0.003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10834 -0.01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92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18519E-6 L 0.10851 0.27222 " pathEditMode="relative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2552 0.272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1361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42639 0.1363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680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30243 -0.0310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155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1892 -0.028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-14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2 0.01574 L 0.29861 0.3006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423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42656 0.13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/>
      <p:bldP spid="66" grpId="1"/>
      <p:bldP spid="67" grpId="0"/>
      <p:bldP spid="2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1" descr="20120709_MasterUnFranchiseOwner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25" y="1651000"/>
            <a:ext cx="19208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1365250"/>
            <a:ext cx="9053512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0120709_PlacementOfBusinessVolume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2259013"/>
            <a:ext cx="3914775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238" y="1741488"/>
            <a:ext cx="32289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181600"/>
            <a:ext cx="12223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BC3521"/>
                </a:solidFill>
                <a:cs typeface="Arial" charset="0"/>
              </a:rPr>
              <a:t>400 BV</a:t>
            </a:r>
          </a:p>
        </p:txBody>
      </p:sp>
      <p:sp>
        <p:nvSpPr>
          <p:cNvPr id="116742" name="TextBox 9"/>
          <p:cNvSpPr txBox="1">
            <a:spLocks noChangeArrowheads="1"/>
          </p:cNvSpPr>
          <p:nvPr/>
        </p:nvSpPr>
        <p:spPr bwMode="auto">
          <a:xfrm>
            <a:off x="382588" y="6011863"/>
            <a:ext cx="86090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rgbClr val="042555"/>
                </a:solidFill>
                <a:cs typeface="Arial" charset="0"/>
              </a:rPr>
              <a:t>*BV can be placed in BDC’s of individuals that you have personally sponsored</a:t>
            </a:r>
          </a:p>
        </p:txBody>
      </p:sp>
      <p:pic>
        <p:nvPicPr>
          <p:cNvPr id="11674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175" y="209550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2588" y="838200"/>
            <a:ext cx="82407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203F"/>
                </a:solidFill>
                <a:cs typeface="Arial" charset="0"/>
              </a:rPr>
              <a:t>Example: You have an order of 400 BV to place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74650" y="1143000"/>
            <a:ext cx="96837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6400" indent="-406400">
              <a:lnSpc>
                <a:spcPct val="200000"/>
              </a:lnSpc>
              <a:buFontTx/>
              <a:buAutoNum type="arabicPeriod"/>
            </a:pPr>
            <a:r>
              <a:rPr lang="en-US" sz="2400" b="1">
                <a:solidFill>
                  <a:srgbClr val="042555"/>
                </a:solidFill>
                <a:cs typeface="Arial" charset="0"/>
              </a:rPr>
              <a:t>Cashback and retail profit</a:t>
            </a:r>
          </a:p>
          <a:p>
            <a:pPr marL="406400" indent="-406400">
              <a:lnSpc>
                <a:spcPct val="200000"/>
              </a:lnSpc>
              <a:buFontTx/>
              <a:buAutoNum type="arabicPeriod"/>
            </a:pPr>
            <a:r>
              <a:rPr lang="en-US" sz="2400" b="1">
                <a:solidFill>
                  <a:srgbClr val="042555"/>
                </a:solidFill>
                <a:cs typeface="Arial" charset="0"/>
              </a:rPr>
              <a:t>Volume Accrual – 365 Days</a:t>
            </a:r>
          </a:p>
          <a:p>
            <a:pPr marL="406400" indent="-406400">
              <a:lnSpc>
                <a:spcPct val="200000"/>
              </a:lnSpc>
              <a:buFontTx/>
              <a:buAutoNum type="arabicPeriod"/>
            </a:pPr>
            <a:r>
              <a:rPr lang="en-US" sz="2400" b="1">
                <a:solidFill>
                  <a:srgbClr val="042555"/>
                </a:solidFill>
                <a:cs typeface="Arial" charset="0"/>
              </a:rPr>
              <a:t>Volume Search to Infinity</a:t>
            </a:r>
          </a:p>
          <a:p>
            <a:pPr marL="406400" indent="-406400">
              <a:lnSpc>
                <a:spcPct val="200000"/>
              </a:lnSpc>
              <a:buFontTx/>
              <a:buAutoNum type="arabicPeriod"/>
            </a:pPr>
            <a:r>
              <a:rPr lang="en-US" sz="2400" b="1">
                <a:solidFill>
                  <a:srgbClr val="042555"/>
                </a:solidFill>
                <a:cs typeface="Arial" charset="0"/>
              </a:rPr>
              <a:t>Volume Placement</a:t>
            </a:r>
          </a:p>
          <a:p>
            <a:pPr marL="406400" indent="-406400">
              <a:lnSpc>
                <a:spcPct val="200000"/>
              </a:lnSpc>
              <a:buFontTx/>
              <a:buAutoNum type="arabicPeriod"/>
            </a:pPr>
            <a:r>
              <a:rPr lang="en-US" sz="2400" b="1">
                <a:solidFill>
                  <a:srgbClr val="042555"/>
                </a:solidFill>
                <a:cs typeface="Arial" charset="0"/>
              </a:rPr>
              <a:t>Unlimited Income Potential through additional BDCs</a:t>
            </a:r>
          </a:p>
          <a:p>
            <a:pPr marL="406400" indent="-406400">
              <a:lnSpc>
                <a:spcPct val="200000"/>
              </a:lnSpc>
              <a:buFontTx/>
              <a:buAutoNum type="arabicPeriod"/>
            </a:pPr>
            <a:r>
              <a:rPr lang="en-US" sz="2400" b="1">
                <a:solidFill>
                  <a:srgbClr val="042555"/>
                </a:solidFill>
                <a:cs typeface="Arial" charset="0"/>
              </a:rPr>
              <a:t>Fast Start Program $399</a:t>
            </a:r>
          </a:p>
        </p:txBody>
      </p:sp>
      <p:pic>
        <p:nvPicPr>
          <p:cNvPr id="11878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209550"/>
            <a:ext cx="83851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bg2"/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ill Sans MT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ln w="12700">
                  <a:noFill/>
                </a:ln>
                <a:solidFill>
                  <a:schemeClr val="tx1"/>
                </a:solidFill>
                <a:effectLst>
                  <a:outerShdw blurRad="762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Trebuchet MS" pitchFamily="34" charset="0"/>
              </a:rPr>
              <a:t>m</a:t>
            </a:r>
            <a:r>
              <a:rPr lang="en-US" dirty="0" smtClean="0">
                <a:solidFill>
                  <a:srgbClr val="00B0F0"/>
                </a:solidFill>
                <a:latin typeface="Trebuchet MS" pitchFamily="34" charset="0"/>
              </a:rPr>
              <a:t>a</a:t>
            </a:r>
            <a:r>
              <a:rPr lang="en-US" dirty="0" smtClean="0">
                <a:latin typeface="Trebuchet MS" pitchFamily="34" charset="0"/>
              </a:rPr>
              <a:t> University</a:t>
            </a:r>
          </a:p>
        </p:txBody>
      </p:sp>
      <p:sp>
        <p:nvSpPr>
          <p:cNvPr id="117765" name="Content Placeholder 1"/>
          <p:cNvSpPr>
            <a:spLocks noGrp="1"/>
          </p:cNvSpPr>
          <p:nvPr>
            <p:ph sz="half" idx="4294967295"/>
          </p:nvPr>
        </p:nvSpPr>
        <p:spPr>
          <a:xfrm>
            <a:off x="838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mtClean="0"/>
              <a:t>Health and Nutrition</a:t>
            </a:r>
          </a:p>
          <a:p>
            <a:pPr eaLnBrk="1" hangingPunct="1"/>
            <a:r>
              <a:rPr lang="en-US" smtClean="0"/>
              <a:t>Web Development</a:t>
            </a:r>
          </a:p>
          <a:p>
            <a:pPr eaLnBrk="1" hangingPunct="1"/>
            <a:r>
              <a:rPr lang="en-US" smtClean="0"/>
              <a:t>Weight Management</a:t>
            </a:r>
          </a:p>
          <a:p>
            <a:pPr eaLnBrk="1" hangingPunct="1"/>
            <a:r>
              <a:rPr lang="en-US" smtClean="0"/>
              <a:t>Cosmetics / Skin Care</a:t>
            </a:r>
          </a:p>
          <a:p>
            <a:pPr eaLnBrk="1" hangingPunct="1"/>
            <a:r>
              <a:rPr lang="en-US" smtClean="0"/>
              <a:t>Anti-Aging</a:t>
            </a:r>
          </a:p>
        </p:txBody>
      </p:sp>
      <p:sp>
        <p:nvSpPr>
          <p:cNvPr id="117766" name="Content Placeholder 2"/>
          <p:cNvSpPr txBox="1">
            <a:spLocks/>
          </p:cNvSpPr>
          <p:nvPr/>
        </p:nvSpPr>
        <p:spPr bwMode="auto">
          <a:xfrm>
            <a:off x="48768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 typeface="Arial" charset="0"/>
              <a:buChar char="»"/>
            </a:pPr>
            <a:r>
              <a:rPr lang="en-US" sz="2800">
                <a:latin typeface="Gill Sans MT" pitchFamily="34" charset="0"/>
              </a:rPr>
              <a:t>Internet Sales and Marketing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»"/>
            </a:pPr>
            <a:r>
              <a:rPr lang="en-US" sz="2800">
                <a:latin typeface="Gill Sans MT" pitchFamily="34" charset="0"/>
              </a:rPr>
              <a:t>Financial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»"/>
            </a:pPr>
            <a:r>
              <a:rPr lang="en-US" sz="2800">
                <a:latin typeface="Gill Sans MT" pitchFamily="34" charset="0"/>
              </a:rPr>
              <a:t>Music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»"/>
            </a:pPr>
            <a:r>
              <a:rPr lang="en-US" sz="2800">
                <a:latin typeface="Gill Sans MT" pitchFamily="34" charset="0"/>
              </a:rPr>
              <a:t>Business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»"/>
            </a:pPr>
            <a:r>
              <a:rPr lang="en-US" sz="2800">
                <a:latin typeface="Gill Sans MT" pitchFamily="34" charset="0"/>
              </a:rPr>
              <a:t>nutraMetrix®</a:t>
            </a:r>
          </a:p>
        </p:txBody>
      </p:sp>
      <p:pic>
        <p:nvPicPr>
          <p:cNvPr id="6" name="Picture 9" descr="ma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83037" y="4648200"/>
            <a:ext cx="1923024" cy="1828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4" descr="VanReedTeam-2012-08-16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88" y="-12700"/>
            <a:ext cx="9299576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1.bp.blogspot.com/-IEokM2a9ITw/Tmvt_XpyK9I/AAAAAAAAAEk/9pmkPALpYCw/s1600/in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800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bg2"/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ill Sans MT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ln w="12700">
                  <a:noFill/>
                </a:ln>
                <a:solidFill>
                  <a:schemeClr val="tx1"/>
                </a:solidFill>
                <a:effectLst>
                  <a:outerShdw blurRad="762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Trebuchet MS" pitchFamily="34" charset="0"/>
              </a:rPr>
              <a:t>They should…</a:t>
            </a:r>
          </a:p>
        </p:txBody>
      </p:sp>
      <p:sp>
        <p:nvSpPr>
          <p:cNvPr id="120838" name="Content Placeholder 4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762000" y="1371600"/>
            <a:ext cx="8077200" cy="4297363"/>
          </a:xfrm>
        </p:spPr>
        <p:txBody>
          <a:bodyPr/>
          <a:lstStyle/>
          <a:p>
            <a:pPr eaLnBrk="1" hangingPunct="1"/>
            <a:r>
              <a:rPr lang="en-US" sz="3600" b="1" smtClean="0"/>
              <a:t>be well-connected</a:t>
            </a:r>
          </a:p>
          <a:p>
            <a:pPr eaLnBrk="1" hangingPunct="1"/>
            <a:r>
              <a:rPr lang="en-US" sz="3600" b="1" smtClean="0"/>
              <a:t>have great communication skills</a:t>
            </a:r>
          </a:p>
          <a:p>
            <a:pPr eaLnBrk="1" hangingPunct="1"/>
            <a:r>
              <a:rPr lang="en-US" sz="3600" b="1" smtClean="0"/>
              <a:t>want more money or free time</a:t>
            </a:r>
          </a:p>
          <a:p>
            <a:pPr eaLnBrk="1" hangingPunct="1"/>
            <a:r>
              <a:rPr lang="en-US" sz="3600" b="1" smtClean="0"/>
              <a:t>be a self-starter</a:t>
            </a:r>
          </a:p>
          <a:p>
            <a:pPr eaLnBrk="1" hangingPunct="1"/>
            <a:r>
              <a:rPr lang="en-US" sz="3600" b="1" smtClean="0"/>
              <a:t>be disciplined</a:t>
            </a:r>
          </a:p>
          <a:p>
            <a:pPr eaLnBrk="1" hangingPunct="1"/>
            <a:r>
              <a:rPr lang="en-US" sz="3600" b="1" smtClean="0"/>
              <a:t>have integrity</a:t>
            </a:r>
          </a:p>
          <a:p>
            <a:pPr eaLnBrk="1" hangingPunct="1"/>
            <a:endParaRPr lang="en-US" b="1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400050" y="752475"/>
            <a:ext cx="8286750" cy="5467350"/>
            <a:chOff x="252" y="474"/>
            <a:chExt cx="5220" cy="3444"/>
          </a:xfrm>
        </p:grpSpPr>
        <p:grpSp>
          <p:nvGrpSpPr>
            <p:cNvPr id="121859" name="Group 3"/>
            <p:cNvGrpSpPr>
              <a:grpSpLocks/>
            </p:cNvGrpSpPr>
            <p:nvPr/>
          </p:nvGrpSpPr>
          <p:grpSpPr bwMode="auto">
            <a:xfrm>
              <a:off x="2022" y="474"/>
              <a:ext cx="1698" cy="336"/>
              <a:chOff x="2016" y="336"/>
              <a:chExt cx="1698" cy="336"/>
            </a:xfrm>
          </p:grpSpPr>
          <p:sp>
            <p:nvSpPr>
              <p:cNvPr id="121895" name="Rectangle 4"/>
              <p:cNvSpPr>
                <a:spLocks noChangeArrowheads="1"/>
              </p:cNvSpPr>
              <p:nvPr/>
            </p:nvSpPr>
            <p:spPr bwMode="auto">
              <a:xfrm>
                <a:off x="2016" y="336"/>
                <a:ext cx="1680" cy="336"/>
              </a:xfrm>
              <a:prstGeom prst="rect">
                <a:avLst/>
              </a:prstGeom>
              <a:noFill/>
              <a:ln w="2857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25" name="Text Box 5"/>
              <p:cNvSpPr txBox="1">
                <a:spLocks noChangeArrowheads="1"/>
              </p:cNvSpPr>
              <p:nvPr/>
            </p:nvSpPr>
            <p:spPr bwMode="auto">
              <a:xfrm>
                <a:off x="2034" y="384"/>
                <a:ext cx="16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>
                    <a:solidFill>
                      <a:schemeClr val="bg1"/>
                    </a:solidFill>
                  </a:rPr>
                  <a:t>Product Brokerage</a:t>
                </a:r>
              </a:p>
            </p:txBody>
          </p:sp>
        </p:grpSp>
        <p:grpSp>
          <p:nvGrpSpPr>
            <p:cNvPr id="121860" name="Group 6"/>
            <p:cNvGrpSpPr>
              <a:grpSpLocks/>
            </p:cNvGrpSpPr>
            <p:nvPr/>
          </p:nvGrpSpPr>
          <p:grpSpPr bwMode="auto">
            <a:xfrm>
              <a:off x="2016" y="3486"/>
              <a:ext cx="1716" cy="432"/>
              <a:chOff x="2004" y="3216"/>
              <a:chExt cx="1692" cy="432"/>
            </a:xfrm>
          </p:grpSpPr>
          <p:sp>
            <p:nvSpPr>
              <p:cNvPr id="121893" name="Rectangle 7"/>
              <p:cNvSpPr>
                <a:spLocks noChangeArrowheads="1"/>
              </p:cNvSpPr>
              <p:nvPr/>
            </p:nvSpPr>
            <p:spPr bwMode="auto">
              <a:xfrm>
                <a:off x="2016" y="3216"/>
                <a:ext cx="1680" cy="432"/>
              </a:xfrm>
              <a:prstGeom prst="rect">
                <a:avLst/>
              </a:prstGeom>
              <a:noFill/>
              <a:ln w="2857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28" name="Text Box 8"/>
              <p:cNvSpPr txBox="1">
                <a:spLocks noChangeArrowheads="1"/>
              </p:cNvSpPr>
              <p:nvPr/>
            </p:nvSpPr>
            <p:spPr bwMode="auto">
              <a:xfrm>
                <a:off x="2004" y="3264"/>
                <a:ext cx="1680" cy="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lnSpc>
                    <a:spcPct val="60000"/>
                  </a:lnSpc>
                  <a:spcBef>
                    <a:spcPct val="50000"/>
                  </a:spcBef>
                  <a:defRPr/>
                </a:pPr>
                <a:r>
                  <a:rPr lang="en-US" b="1">
                    <a:solidFill>
                      <a:schemeClr val="bg1"/>
                    </a:solidFill>
                  </a:rPr>
                  <a:t>One-to-One Marketing</a:t>
                </a:r>
              </a:p>
              <a:p>
                <a:pPr algn="ctr">
                  <a:lnSpc>
                    <a:spcPct val="60000"/>
                  </a:lnSpc>
                  <a:spcBef>
                    <a:spcPct val="50000"/>
                  </a:spcBef>
                  <a:defRPr/>
                </a:pPr>
                <a:r>
                  <a:rPr lang="en-US" b="1">
                    <a:solidFill>
                      <a:schemeClr val="bg1"/>
                    </a:solidFill>
                  </a:rPr>
                  <a:t>Mass Customization</a:t>
                </a:r>
              </a:p>
            </p:txBody>
          </p:sp>
        </p:grpSp>
        <p:grpSp>
          <p:nvGrpSpPr>
            <p:cNvPr id="121861" name="Group 9"/>
            <p:cNvGrpSpPr>
              <a:grpSpLocks/>
            </p:cNvGrpSpPr>
            <p:nvPr/>
          </p:nvGrpSpPr>
          <p:grpSpPr bwMode="auto">
            <a:xfrm>
              <a:off x="3768" y="1956"/>
              <a:ext cx="1692" cy="432"/>
              <a:chOff x="2004" y="3216"/>
              <a:chExt cx="1692" cy="432"/>
            </a:xfrm>
          </p:grpSpPr>
          <p:sp>
            <p:nvSpPr>
              <p:cNvPr id="121891" name="Rectangle 10"/>
              <p:cNvSpPr>
                <a:spLocks noChangeArrowheads="1"/>
              </p:cNvSpPr>
              <p:nvPr/>
            </p:nvSpPr>
            <p:spPr bwMode="auto">
              <a:xfrm>
                <a:off x="2016" y="3216"/>
                <a:ext cx="1680" cy="432"/>
              </a:xfrm>
              <a:prstGeom prst="rect">
                <a:avLst/>
              </a:prstGeom>
              <a:noFill/>
              <a:ln w="2857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31" name="Text Box 11"/>
              <p:cNvSpPr txBox="1">
                <a:spLocks noChangeArrowheads="1"/>
              </p:cNvSpPr>
              <p:nvPr/>
            </p:nvSpPr>
            <p:spPr bwMode="auto">
              <a:xfrm>
                <a:off x="2004" y="3264"/>
                <a:ext cx="168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40000"/>
                  </a:lnSpc>
                  <a:spcBef>
                    <a:spcPct val="50000"/>
                  </a:spcBef>
                  <a:defRPr/>
                </a:pPr>
                <a:r>
                  <a:rPr lang="en-US" b="1">
                    <a:solidFill>
                      <a:schemeClr val="bg1"/>
                    </a:solidFill>
                  </a:rPr>
                  <a:t>UnFranchise System</a:t>
                </a:r>
              </a:p>
            </p:txBody>
          </p:sp>
        </p:grpSp>
        <p:grpSp>
          <p:nvGrpSpPr>
            <p:cNvPr id="121862" name="Group 12"/>
            <p:cNvGrpSpPr>
              <a:grpSpLocks/>
            </p:cNvGrpSpPr>
            <p:nvPr/>
          </p:nvGrpSpPr>
          <p:grpSpPr bwMode="auto">
            <a:xfrm>
              <a:off x="282" y="1962"/>
              <a:ext cx="1692" cy="432"/>
              <a:chOff x="2004" y="3216"/>
              <a:chExt cx="1692" cy="432"/>
            </a:xfrm>
          </p:grpSpPr>
          <p:sp>
            <p:nvSpPr>
              <p:cNvPr id="121889" name="Rectangle 13"/>
              <p:cNvSpPr>
                <a:spLocks noChangeArrowheads="1"/>
              </p:cNvSpPr>
              <p:nvPr/>
            </p:nvSpPr>
            <p:spPr bwMode="auto">
              <a:xfrm>
                <a:off x="2016" y="3216"/>
                <a:ext cx="1680" cy="432"/>
              </a:xfrm>
              <a:prstGeom prst="rect">
                <a:avLst/>
              </a:prstGeom>
              <a:noFill/>
              <a:ln w="2857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50000"/>
                  </a:lnSpc>
                </a:pPr>
                <a:endParaRPr lang="en-US"/>
              </a:p>
            </p:txBody>
          </p:sp>
          <p:sp>
            <p:nvSpPr>
              <p:cNvPr id="133134" name="Text Box 14"/>
              <p:cNvSpPr txBox="1">
                <a:spLocks noChangeArrowheads="1"/>
              </p:cNvSpPr>
              <p:nvPr/>
            </p:nvSpPr>
            <p:spPr bwMode="auto">
              <a:xfrm>
                <a:off x="2004" y="3264"/>
                <a:ext cx="1680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b="1">
                    <a:solidFill>
                      <a:schemeClr val="bg1"/>
                    </a:solidFill>
                  </a:rPr>
                  <a:t>Internet Marketing &amp; Support</a:t>
                </a:r>
              </a:p>
            </p:txBody>
          </p:sp>
        </p:grpSp>
        <p:sp>
          <p:nvSpPr>
            <p:cNvPr id="121863" name="Rectangle 15"/>
            <p:cNvSpPr>
              <a:spLocks noChangeArrowheads="1"/>
            </p:cNvSpPr>
            <p:nvPr/>
          </p:nvSpPr>
          <p:spPr bwMode="auto">
            <a:xfrm>
              <a:off x="2304" y="1440"/>
              <a:ext cx="1152" cy="1440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36" name="Text Box 16"/>
            <p:cNvSpPr txBox="1">
              <a:spLocks noChangeArrowheads="1"/>
            </p:cNvSpPr>
            <p:nvPr/>
          </p:nvSpPr>
          <p:spPr bwMode="auto">
            <a:xfrm>
              <a:off x="2310" y="1560"/>
              <a:ext cx="1134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66FF33"/>
                  </a:solidFill>
                  <a:latin typeface="Arial Black" pitchFamily="34" charset="0"/>
                </a:rPr>
                <a:t>IBV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400" b="1" i="1">
                  <a:solidFill>
                    <a:schemeClr val="bg1"/>
                  </a:solidFill>
                  <a:latin typeface="Arial Black" pitchFamily="34" charset="0"/>
                </a:rPr>
                <a:t>Residual Income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400" b="1" u="sng">
                  <a:solidFill>
                    <a:schemeClr val="bg1"/>
                  </a:solidFill>
                  <a:latin typeface="Arial Black" pitchFamily="34" charset="0"/>
                </a:rPr>
                <a:t>MPCP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66FF33"/>
                  </a:solidFill>
                  <a:latin typeface="Arial Black" pitchFamily="34" charset="0"/>
                </a:rPr>
                <a:t>BV</a:t>
              </a:r>
            </a:p>
          </p:txBody>
        </p:sp>
        <p:sp>
          <p:nvSpPr>
            <p:cNvPr id="121865" name="Line 17"/>
            <p:cNvSpPr>
              <a:spLocks noChangeShapeType="1"/>
            </p:cNvSpPr>
            <p:nvPr/>
          </p:nvSpPr>
          <p:spPr bwMode="auto">
            <a:xfrm flipV="1">
              <a:off x="1068" y="804"/>
              <a:ext cx="960" cy="115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66" name="Line 18"/>
            <p:cNvSpPr>
              <a:spLocks noChangeShapeType="1"/>
            </p:cNvSpPr>
            <p:nvPr/>
          </p:nvSpPr>
          <p:spPr bwMode="auto">
            <a:xfrm flipV="1">
              <a:off x="3744" y="2388"/>
              <a:ext cx="1026" cy="130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67" name="Line 19"/>
            <p:cNvSpPr>
              <a:spLocks noChangeAspect="1" noChangeShapeType="1"/>
            </p:cNvSpPr>
            <p:nvPr/>
          </p:nvSpPr>
          <p:spPr bwMode="auto">
            <a:xfrm flipH="1" flipV="1">
              <a:off x="3696" y="810"/>
              <a:ext cx="1048" cy="1143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68" name="Line 20"/>
            <p:cNvSpPr>
              <a:spLocks noChangeShapeType="1"/>
            </p:cNvSpPr>
            <p:nvPr/>
          </p:nvSpPr>
          <p:spPr bwMode="auto">
            <a:xfrm flipH="1" flipV="1">
              <a:off x="1056" y="2400"/>
              <a:ext cx="960" cy="129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1869" name="Group 21"/>
            <p:cNvGrpSpPr>
              <a:grpSpLocks/>
            </p:cNvGrpSpPr>
            <p:nvPr/>
          </p:nvGrpSpPr>
          <p:grpSpPr bwMode="auto">
            <a:xfrm>
              <a:off x="252" y="1104"/>
              <a:ext cx="1872" cy="432"/>
              <a:chOff x="252" y="1104"/>
              <a:chExt cx="1872" cy="432"/>
            </a:xfrm>
          </p:grpSpPr>
          <p:sp>
            <p:nvSpPr>
              <p:cNvPr id="121887" name="Oval 22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1680" cy="4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88" name="Text Box 23"/>
              <p:cNvSpPr txBox="1">
                <a:spLocks noChangeArrowheads="1"/>
              </p:cNvSpPr>
              <p:nvPr/>
            </p:nvSpPr>
            <p:spPr bwMode="auto">
              <a:xfrm>
                <a:off x="252" y="1116"/>
                <a:ext cx="1872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/>
                  <a:t>Endless Shopping Experience &amp; Portal</a:t>
                </a:r>
              </a:p>
            </p:txBody>
          </p:sp>
        </p:grpSp>
        <p:grpSp>
          <p:nvGrpSpPr>
            <p:cNvPr id="121870" name="Group 24"/>
            <p:cNvGrpSpPr>
              <a:grpSpLocks/>
            </p:cNvGrpSpPr>
            <p:nvPr/>
          </p:nvGrpSpPr>
          <p:grpSpPr bwMode="auto">
            <a:xfrm>
              <a:off x="3570" y="1092"/>
              <a:ext cx="1872" cy="402"/>
              <a:chOff x="3408" y="1296"/>
              <a:chExt cx="1872" cy="432"/>
            </a:xfrm>
          </p:grpSpPr>
          <p:sp>
            <p:nvSpPr>
              <p:cNvPr id="121885" name="Oval 25"/>
              <p:cNvSpPr>
                <a:spLocks noChangeArrowheads="1"/>
              </p:cNvSpPr>
              <p:nvPr/>
            </p:nvSpPr>
            <p:spPr bwMode="auto">
              <a:xfrm>
                <a:off x="3504" y="1296"/>
                <a:ext cx="1680" cy="4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86" name="Text Box 26"/>
              <p:cNvSpPr txBox="1">
                <a:spLocks noChangeArrowheads="1"/>
              </p:cNvSpPr>
              <p:nvPr/>
            </p:nvSpPr>
            <p:spPr bwMode="auto">
              <a:xfrm>
                <a:off x="3408" y="1392"/>
                <a:ext cx="1872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/>
                  <a:t>Mall without Walls</a:t>
                </a:r>
              </a:p>
            </p:txBody>
          </p:sp>
        </p:grpSp>
        <p:grpSp>
          <p:nvGrpSpPr>
            <p:cNvPr id="121871" name="Group 27"/>
            <p:cNvGrpSpPr>
              <a:grpSpLocks/>
            </p:cNvGrpSpPr>
            <p:nvPr/>
          </p:nvGrpSpPr>
          <p:grpSpPr bwMode="auto">
            <a:xfrm>
              <a:off x="318" y="2766"/>
              <a:ext cx="1872" cy="480"/>
              <a:chOff x="348" y="2688"/>
              <a:chExt cx="1872" cy="480"/>
            </a:xfrm>
          </p:grpSpPr>
          <p:sp>
            <p:nvSpPr>
              <p:cNvPr id="121883" name="Oval 28"/>
              <p:cNvSpPr>
                <a:spLocks noChangeArrowheads="1"/>
              </p:cNvSpPr>
              <p:nvPr/>
            </p:nvSpPr>
            <p:spPr bwMode="auto">
              <a:xfrm>
                <a:off x="432" y="2688"/>
                <a:ext cx="1680" cy="48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84" name="Text Box 29"/>
              <p:cNvSpPr txBox="1">
                <a:spLocks noChangeArrowheads="1"/>
              </p:cNvSpPr>
              <p:nvPr/>
            </p:nvSpPr>
            <p:spPr bwMode="auto">
              <a:xfrm>
                <a:off x="348" y="2786"/>
                <a:ext cx="1872" cy="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1400" b="1"/>
                  <a:t>Mass Customized Products Transparent Customization Surveys</a:t>
                </a:r>
              </a:p>
            </p:txBody>
          </p:sp>
        </p:grpSp>
        <p:grpSp>
          <p:nvGrpSpPr>
            <p:cNvPr id="121872" name="Group 30"/>
            <p:cNvGrpSpPr>
              <a:grpSpLocks/>
            </p:cNvGrpSpPr>
            <p:nvPr/>
          </p:nvGrpSpPr>
          <p:grpSpPr bwMode="auto">
            <a:xfrm>
              <a:off x="3600" y="2784"/>
              <a:ext cx="1872" cy="432"/>
              <a:chOff x="3462" y="2874"/>
              <a:chExt cx="1872" cy="432"/>
            </a:xfrm>
          </p:grpSpPr>
          <p:sp>
            <p:nvSpPr>
              <p:cNvPr id="121881" name="Oval 31"/>
              <p:cNvSpPr>
                <a:spLocks noChangeArrowheads="1"/>
              </p:cNvSpPr>
              <p:nvPr/>
            </p:nvSpPr>
            <p:spPr bwMode="auto">
              <a:xfrm>
                <a:off x="3534" y="2874"/>
                <a:ext cx="1680" cy="4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82" name="Text Box 32"/>
              <p:cNvSpPr txBox="1">
                <a:spLocks noChangeArrowheads="1"/>
              </p:cNvSpPr>
              <p:nvPr/>
            </p:nvSpPr>
            <p:spPr bwMode="auto">
              <a:xfrm>
                <a:off x="3462" y="2986"/>
                <a:ext cx="187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b="1"/>
                  <a:t>Preferred Customer System</a:t>
                </a:r>
              </a:p>
            </p:txBody>
          </p:sp>
        </p:grpSp>
        <p:sp>
          <p:nvSpPr>
            <p:cNvPr id="121873" name="Line 33"/>
            <p:cNvSpPr>
              <a:spLocks noChangeShapeType="1"/>
            </p:cNvSpPr>
            <p:nvPr/>
          </p:nvSpPr>
          <p:spPr bwMode="auto">
            <a:xfrm>
              <a:off x="1968" y="2160"/>
              <a:ext cx="336" cy="0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74" name="Line 34"/>
            <p:cNvSpPr>
              <a:spLocks noChangeShapeType="1"/>
            </p:cNvSpPr>
            <p:nvPr/>
          </p:nvSpPr>
          <p:spPr bwMode="auto">
            <a:xfrm>
              <a:off x="3456" y="2166"/>
              <a:ext cx="336" cy="0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75" name="Line 35"/>
            <p:cNvSpPr>
              <a:spLocks noChangeShapeType="1"/>
            </p:cNvSpPr>
            <p:nvPr/>
          </p:nvSpPr>
          <p:spPr bwMode="auto">
            <a:xfrm flipV="1">
              <a:off x="2880" y="816"/>
              <a:ext cx="0" cy="618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76" name="Line 36"/>
            <p:cNvSpPr>
              <a:spLocks noChangeShapeType="1"/>
            </p:cNvSpPr>
            <p:nvPr/>
          </p:nvSpPr>
          <p:spPr bwMode="auto">
            <a:xfrm flipV="1">
              <a:off x="2880" y="2880"/>
              <a:ext cx="0" cy="618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77" name="Line 37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240" cy="9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78" name="Line 38"/>
            <p:cNvSpPr>
              <a:spLocks noChangeShapeType="1"/>
            </p:cNvSpPr>
            <p:nvPr/>
          </p:nvSpPr>
          <p:spPr bwMode="auto">
            <a:xfrm flipH="1">
              <a:off x="2064" y="2880"/>
              <a:ext cx="240" cy="9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79" name="Line 39"/>
            <p:cNvSpPr>
              <a:spLocks noChangeShapeType="1"/>
            </p:cNvSpPr>
            <p:nvPr/>
          </p:nvSpPr>
          <p:spPr bwMode="auto">
            <a:xfrm flipH="1" flipV="1">
              <a:off x="2064" y="1344"/>
              <a:ext cx="240" cy="9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880" name="Line 40"/>
            <p:cNvSpPr>
              <a:spLocks noChangeShapeType="1"/>
            </p:cNvSpPr>
            <p:nvPr/>
          </p:nvSpPr>
          <p:spPr bwMode="auto">
            <a:xfrm flipH="1">
              <a:off x="3438" y="1338"/>
              <a:ext cx="240" cy="9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444500"/>
            <a:ext cx="8848725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330200"/>
            <a:ext cx="71675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TextBox 11"/>
          <p:cNvSpPr txBox="1">
            <a:spLocks noChangeArrowheads="1"/>
          </p:cNvSpPr>
          <p:nvPr/>
        </p:nvSpPr>
        <p:spPr bwMode="auto">
          <a:xfrm>
            <a:off x="25400" y="5856288"/>
            <a:ext cx="9118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42555"/>
                </a:solidFill>
                <a:cs typeface="Arial" charset="0"/>
              </a:rPr>
              <a:t>Estimated accumulated retail sales:</a:t>
            </a:r>
          </a:p>
          <a:p>
            <a:pPr algn="ctr"/>
            <a:r>
              <a:rPr lang="en-US" sz="2800" b="1">
                <a:solidFill>
                  <a:srgbClr val="008FAB"/>
                </a:solidFill>
                <a:cs typeface="Arial" charset="0"/>
              </a:rPr>
              <a:t>$4,420,703,988*</a:t>
            </a:r>
          </a:p>
          <a:p>
            <a:pPr algn="ctr"/>
            <a:endParaRPr lang="en-US" sz="2000" b="1">
              <a:solidFill>
                <a:srgbClr val="042555"/>
              </a:solidFill>
              <a:cs typeface="Arial" charset="0"/>
            </a:endParaRPr>
          </a:p>
        </p:txBody>
      </p:sp>
      <p:sp>
        <p:nvSpPr>
          <p:cNvPr id="94211" name="Rectangle 17"/>
          <p:cNvSpPr>
            <a:spLocks noChangeArrowheads="1"/>
          </p:cNvSpPr>
          <p:nvPr/>
        </p:nvSpPr>
        <p:spPr bwMode="auto">
          <a:xfrm>
            <a:off x="25400" y="6553200"/>
            <a:ext cx="495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000">
                <a:solidFill>
                  <a:srgbClr val="00203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*As of March 31, 2012 (since the companies’ inception)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65125"/>
            <a:ext cx="8404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8" name="Rectangle 12"/>
          <p:cNvSpPr>
            <a:spLocks noChangeArrowheads="1"/>
          </p:cNvSpPr>
          <p:nvPr/>
        </p:nvSpPr>
        <p:spPr bwMode="auto">
          <a:xfrm>
            <a:off x="0" y="6019800"/>
            <a:ext cx="335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00203F"/>
                </a:solidFill>
                <a:latin typeface="Trebuchet MS" pitchFamily="34" charset="0"/>
              </a:rPr>
              <a:t>Total estimated retail profits earned</a:t>
            </a:r>
            <a:r>
              <a:rPr lang="en-US" sz="1400" baseline="30000">
                <a:solidFill>
                  <a:srgbClr val="00203F"/>
                </a:solidFill>
                <a:latin typeface="Trebuchet MS" pitchFamily="34" charset="0"/>
              </a:rPr>
              <a:t>†</a:t>
            </a:r>
            <a:r>
              <a:rPr lang="en-US" sz="1400">
                <a:solidFill>
                  <a:srgbClr val="00203F"/>
                </a:solidFill>
                <a:latin typeface="Trebuchet MS" pitchFamily="34" charset="0"/>
              </a:rPr>
              <a:t>:</a:t>
            </a:r>
            <a:br>
              <a:rPr lang="en-US" sz="1400">
                <a:solidFill>
                  <a:srgbClr val="00203F"/>
                </a:solidFill>
                <a:latin typeface="Trebuchet MS" pitchFamily="34" charset="0"/>
              </a:rPr>
            </a:br>
            <a:r>
              <a:rPr lang="en-US" b="1">
                <a:solidFill>
                  <a:srgbClr val="008FAB"/>
                </a:solidFill>
                <a:latin typeface="Trebuchet MS" pitchFamily="34" charset="0"/>
              </a:rPr>
              <a:t>$1,265,058,282</a:t>
            </a:r>
          </a:p>
        </p:txBody>
      </p:sp>
      <p:sp>
        <p:nvSpPr>
          <p:cNvPr id="96259" name="Rectangle 13"/>
          <p:cNvSpPr>
            <a:spLocks noChangeArrowheads="1"/>
          </p:cNvSpPr>
          <p:nvPr/>
        </p:nvSpPr>
        <p:spPr bwMode="auto">
          <a:xfrm>
            <a:off x="3429000" y="60198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00203F"/>
                </a:solidFill>
                <a:latin typeface="Trebuchet MS" pitchFamily="34" charset="0"/>
              </a:rPr>
              <a:t>Total commissions earned:</a:t>
            </a:r>
            <a:br>
              <a:rPr lang="en-US" sz="1400">
                <a:solidFill>
                  <a:srgbClr val="00203F"/>
                </a:solidFill>
                <a:latin typeface="Trebuchet MS" pitchFamily="34" charset="0"/>
              </a:rPr>
            </a:br>
            <a:r>
              <a:rPr lang="en-US" b="1">
                <a:solidFill>
                  <a:srgbClr val="008FAB"/>
                </a:solidFill>
                <a:latin typeface="Trebuchet MS" pitchFamily="34" charset="0"/>
              </a:rPr>
              <a:t>$1,257,468,708</a:t>
            </a:r>
          </a:p>
        </p:txBody>
      </p:sp>
      <p:sp>
        <p:nvSpPr>
          <p:cNvPr id="96260" name="Rectangle 14"/>
          <p:cNvSpPr>
            <a:spLocks noChangeArrowheads="1"/>
          </p:cNvSpPr>
          <p:nvPr/>
        </p:nvSpPr>
        <p:spPr bwMode="auto">
          <a:xfrm>
            <a:off x="6172200" y="60198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00203F"/>
                </a:solidFill>
                <a:latin typeface="Trebuchet MS" pitchFamily="34" charset="0"/>
              </a:rPr>
              <a:t>Total Distributor earnings:</a:t>
            </a:r>
            <a:br>
              <a:rPr lang="en-US" sz="1400">
                <a:solidFill>
                  <a:srgbClr val="00203F"/>
                </a:solidFill>
                <a:latin typeface="Trebuchet MS" pitchFamily="34" charset="0"/>
              </a:rPr>
            </a:br>
            <a:r>
              <a:rPr lang="en-US" b="1">
                <a:solidFill>
                  <a:srgbClr val="008FAB"/>
                </a:solidFill>
                <a:latin typeface="Trebuchet MS" pitchFamily="34" charset="0"/>
              </a:rPr>
              <a:t>$2,522,526,990</a:t>
            </a:r>
            <a:r>
              <a:rPr lang="en-US" baseline="30000">
                <a:solidFill>
                  <a:srgbClr val="306190"/>
                </a:solidFill>
                <a:latin typeface="Trebuchet MS" pitchFamily="34" charset="0"/>
              </a:rPr>
              <a:t>*</a:t>
            </a:r>
            <a:endParaRPr lang="en-US" b="1">
              <a:solidFill>
                <a:srgbClr val="306190"/>
              </a:solidFill>
              <a:latin typeface="Trebuchet MS" pitchFamily="34" charset="0"/>
            </a:endParaRPr>
          </a:p>
        </p:txBody>
      </p:sp>
      <p:sp>
        <p:nvSpPr>
          <p:cNvPr id="96261" name="Rectangle 15"/>
          <p:cNvSpPr>
            <a:spLocks noChangeArrowheads="1"/>
          </p:cNvSpPr>
          <p:nvPr/>
        </p:nvSpPr>
        <p:spPr bwMode="auto">
          <a:xfrm>
            <a:off x="2971800" y="60198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rgbClr val="008FAB"/>
                </a:solidFill>
                <a:latin typeface="Trebuchet MS" pitchFamily="34" charset="0"/>
              </a:rPr>
              <a:t>+</a:t>
            </a:r>
          </a:p>
        </p:txBody>
      </p:sp>
      <p:sp>
        <p:nvSpPr>
          <p:cNvPr id="96262" name="Rectangle 16"/>
          <p:cNvSpPr>
            <a:spLocks noChangeArrowheads="1"/>
          </p:cNvSpPr>
          <p:nvPr/>
        </p:nvSpPr>
        <p:spPr bwMode="auto">
          <a:xfrm>
            <a:off x="5715000" y="60198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rgbClr val="008FAB"/>
                </a:solidFill>
                <a:latin typeface="Trebuchet MS" pitchFamily="34" charset="0"/>
              </a:rPr>
              <a:t>=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25475" y="990600"/>
            <a:ext cx="8213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>
                <a:solidFill>
                  <a:srgbClr val="042555"/>
                </a:solidFill>
                <a:cs typeface="Arial" charset="0"/>
              </a:rPr>
              <a:t>Market America | SHOP.COM is changing the way that people shop and changing the economic paradigm so everyone can become financially independent by creating their own economy.</a:t>
            </a:r>
          </a:p>
        </p:txBody>
      </p:sp>
      <p:pic>
        <p:nvPicPr>
          <p:cNvPr id="21" name="Picture 20" descr="MillionDollar1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8900" y="1838325"/>
            <a:ext cx="1120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MillionDollar1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333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7313" y="4710113"/>
            <a:ext cx="1122362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MillionDollar6b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85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MillionDollar1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93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MillionDollar3b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01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MillionDollar25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82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MillionDollar9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7025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MillionDollar17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025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MillionDollar6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38288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70188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MillionDollar8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08588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MillionDollar3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437313" y="3279775"/>
            <a:ext cx="11223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MillionDollar32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53338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MillionDollar16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53338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MillionDollar18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208588" y="1836738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MillionDollar5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89388" y="1836738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MillionDollar30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770188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MillionDollar2.pn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27025" y="1836738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MillionDollar7.pn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538288" y="1836738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illionDollar35.pn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27025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llionDollar27.pn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790825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illionDollar30b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65333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MillionDollar22.pn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653338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illionDollar21.pn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989388" y="1836738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MillionDollar26.pn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27025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MillionDollar29.pn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2085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illionDollar31.pn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790825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MillionDollar24.pn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438900" y="3279775"/>
            <a:ext cx="112236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MillionDollar33.pn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27025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MillionDollar13.pn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538288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MillionDollar19.pn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2770188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MillionDollar28.pn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27025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MillionDollar44.pn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7701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MillionDollar23.pn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5153025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MillionDollarHiRezRevised.pn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1541463" y="3279775"/>
            <a:ext cx="112077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MillionDollar42.pn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7653338" y="1828800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MillionDollar38.pn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327025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MillionDollar36.pn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39893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MillionDollar34.pn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5208588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MillionDollar37.pn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1538288" y="1838325"/>
            <a:ext cx="112395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MillionDollar40.pn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6437313" y="1838325"/>
            <a:ext cx="112236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MillionDollar41.pn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520858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MillionDollar39.pn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1541463" y="3279775"/>
            <a:ext cx="11223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MillionDollar29b.pn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7653338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MillionDollar46.pn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327025" y="1836738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10" name="Rectangle 17"/>
          <p:cNvSpPr>
            <a:spLocks noChangeArrowheads="1"/>
          </p:cNvSpPr>
          <p:nvPr/>
        </p:nvSpPr>
        <p:spPr bwMode="auto">
          <a:xfrm>
            <a:off x="2286000" y="6654800"/>
            <a:ext cx="495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000">
                <a:solidFill>
                  <a:srgbClr val="00203F"/>
                </a:solidFill>
                <a:latin typeface="Trebuchet MS" pitchFamily="34" charset="0"/>
              </a:rPr>
              <a:t>*As of March 31, 2012. †Estimated retail profits based on suggested retail price</a:t>
            </a:r>
          </a:p>
        </p:txBody>
      </p:sp>
      <p:pic>
        <p:nvPicPr>
          <p:cNvPr id="49" name="Picture 48" descr="MillionDollar20.png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3989388" y="32797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MillionDollar48.png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3989388" y="3292475"/>
            <a:ext cx="112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MillionDollar47.png"/>
          <p:cNvPicPr>
            <a:picLocks noChangeAspect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7653338" y="4710113"/>
            <a:ext cx="1123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4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4175" y="1143000"/>
            <a:ext cx="86074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4300" algn="l"/>
              </a:tabLst>
            </a:pPr>
            <a:r>
              <a:rPr lang="en-US" sz="2000" b="1" u="sng">
                <a:solidFill>
                  <a:srgbClr val="129AC2"/>
                </a:solidFill>
                <a:cs typeface="Arial" charset="0"/>
              </a:rPr>
              <a:t>LIKE A FRANCHISE:</a:t>
            </a:r>
          </a:p>
          <a:p>
            <a:pPr>
              <a:tabLst>
                <a:tab pos="114300" algn="l"/>
              </a:tabLst>
            </a:pPr>
            <a:endParaRPr lang="en-US" sz="900" b="1" u="sng">
              <a:solidFill>
                <a:srgbClr val="129AC2"/>
              </a:solidFill>
              <a:cs typeface="Arial" charset="0"/>
            </a:endParaRP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Systemization, standardization, uniformity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State-of-the-art management systems</a:t>
            </a:r>
            <a:br>
              <a:rPr lang="en-US" sz="2000" b="1">
                <a:solidFill>
                  <a:srgbClr val="042555"/>
                </a:solidFill>
                <a:cs typeface="Arial" charset="0"/>
              </a:rPr>
            </a:b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Merchandising and marketing tools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Standardized training systems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Potential tax advantages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Growing visibility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175" y="3810000"/>
            <a:ext cx="94456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4300" algn="l"/>
              </a:tabLst>
            </a:pPr>
            <a:r>
              <a:rPr lang="en-US" sz="2000" b="1" u="sng">
                <a:solidFill>
                  <a:srgbClr val="129AC2"/>
                </a:solidFill>
                <a:cs typeface="Arial" charset="0"/>
              </a:rPr>
              <a:t>UNLIKE A FRANCHISE:</a:t>
            </a:r>
          </a:p>
          <a:p>
            <a:pPr>
              <a:tabLst>
                <a:tab pos="114300" algn="l"/>
              </a:tabLst>
            </a:pPr>
            <a:endParaRPr lang="en-US" sz="900" b="1" u="sng">
              <a:solidFill>
                <a:srgbClr val="129AC2"/>
              </a:solidFill>
              <a:cs typeface="Arial" charset="0"/>
            </a:endParaRP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No franchise fees 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No monthly royalties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No territorial restrictions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Start part time with flexible hours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Minimal startup expenses</a:t>
            </a:r>
          </a:p>
          <a:p>
            <a:pPr>
              <a:lnSpc>
                <a:spcPct val="110000"/>
              </a:lnSpc>
              <a:tabLst>
                <a:tab pos="114300" algn="l"/>
              </a:tabLst>
            </a:pPr>
            <a:r>
              <a:rPr lang="en-US" sz="2000">
                <a:solidFill>
                  <a:srgbClr val="042555"/>
                </a:solidFill>
                <a:cs typeface="Arial" charset="0"/>
              </a:rPr>
              <a:t>• </a:t>
            </a:r>
            <a:r>
              <a:rPr lang="en-US" sz="2000" b="1">
                <a:solidFill>
                  <a:srgbClr val="042555"/>
                </a:solidFill>
                <a:cs typeface="Arial" charset="0"/>
              </a:rPr>
              <a:t>Little Risk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6675" y="1111250"/>
            <a:ext cx="363061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371475"/>
            <a:ext cx="83947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6538" y="-365125"/>
            <a:ext cx="9456738" cy="722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0" y="3267075"/>
            <a:ext cx="15367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>
          <a:xfrm>
            <a:off x="228600" y="2044827"/>
            <a:ext cx="1724025" cy="612648"/>
          </a:xfrm>
          <a:prstGeom prst="wedgeRectCallout">
            <a:avLst>
              <a:gd name="adj1" fmla="val 24538"/>
              <a:gd name="adj2" fmla="val 134017"/>
            </a:avLst>
          </a:prstGeom>
          <a:solidFill>
            <a:srgbClr val="6666FF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Transportation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52399" y="3148011"/>
            <a:ext cx="1066801" cy="1119189"/>
          </a:xfrm>
          <a:prstGeom prst="wedgeRectCallout">
            <a:avLst>
              <a:gd name="adj1" fmla="val 62026"/>
              <a:gd name="adj2" fmla="val 46259"/>
            </a:avLst>
          </a:prstGeom>
          <a:solidFill>
            <a:srgbClr val="CCFF66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400" b="1">
                <a:solidFill>
                  <a:srgbClr val="042555"/>
                </a:solidFill>
              </a:rPr>
              <a:t>Personal Care Products and Services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-76200" y="5334000"/>
            <a:ext cx="1724025" cy="612648"/>
          </a:xfrm>
          <a:prstGeom prst="wedgeRectCallout">
            <a:avLst>
              <a:gd name="adj1" fmla="val 41113"/>
              <a:gd name="adj2" fmla="val -187812"/>
            </a:avLst>
          </a:prstGeom>
          <a:solidFill>
            <a:srgbClr val="66990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Apparel and Services</a:t>
            </a:r>
          </a:p>
        </p:txBody>
      </p:sp>
      <p:sp>
        <p:nvSpPr>
          <p:cNvPr id="11" name="Rectangular Callout 10"/>
          <p:cNvSpPr>
            <a:spLocks noChangeAspect="1"/>
          </p:cNvSpPr>
          <p:nvPr/>
        </p:nvSpPr>
        <p:spPr>
          <a:xfrm>
            <a:off x="1837614" y="1219200"/>
            <a:ext cx="1286586" cy="457200"/>
          </a:xfrm>
          <a:prstGeom prst="wedgeRectCallout">
            <a:avLst>
              <a:gd name="adj1" fmla="val 39555"/>
              <a:gd name="adj2" fmla="val 111691"/>
            </a:avLst>
          </a:prstGeom>
          <a:solidFill>
            <a:srgbClr val="006666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Health Care</a:t>
            </a:r>
          </a:p>
        </p:txBody>
      </p:sp>
      <p:sp>
        <p:nvSpPr>
          <p:cNvPr id="12" name="Rectangular Callout 11"/>
          <p:cNvSpPr>
            <a:spLocks noChangeAspect="1"/>
          </p:cNvSpPr>
          <p:nvPr/>
        </p:nvSpPr>
        <p:spPr>
          <a:xfrm>
            <a:off x="2633306" y="685800"/>
            <a:ext cx="1481494" cy="457200"/>
          </a:xfrm>
          <a:prstGeom prst="wedgeRectCallout">
            <a:avLst>
              <a:gd name="adj1" fmla="val 44977"/>
              <a:gd name="adj2" fmla="val 176274"/>
            </a:avLst>
          </a:prstGeom>
          <a:solidFill>
            <a:srgbClr val="FF9933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Entertainment</a:t>
            </a:r>
          </a:p>
        </p:txBody>
      </p:sp>
      <p:sp>
        <p:nvSpPr>
          <p:cNvPr id="13" name="Rectangular Callout 12"/>
          <p:cNvSpPr>
            <a:spLocks noChangeAspect="1"/>
          </p:cNvSpPr>
          <p:nvPr/>
        </p:nvSpPr>
        <p:spPr>
          <a:xfrm>
            <a:off x="6019800" y="685800"/>
            <a:ext cx="1447409" cy="685800"/>
          </a:xfrm>
          <a:prstGeom prst="wedgeRectCallout">
            <a:avLst>
              <a:gd name="adj1" fmla="val -92308"/>
              <a:gd name="adj2" fmla="val 111138"/>
            </a:avLst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600" b="1">
                <a:solidFill>
                  <a:srgbClr val="042555"/>
                </a:solidFill>
              </a:rPr>
              <a:t>Miscellaneous</a:t>
            </a:r>
          </a:p>
        </p:txBody>
      </p:sp>
      <p:sp>
        <p:nvSpPr>
          <p:cNvPr id="14" name="Rectangular Callout 13"/>
          <p:cNvSpPr>
            <a:spLocks noChangeAspect="1"/>
          </p:cNvSpPr>
          <p:nvPr/>
        </p:nvSpPr>
        <p:spPr>
          <a:xfrm>
            <a:off x="7857414" y="3267075"/>
            <a:ext cx="1286586" cy="695325"/>
          </a:xfrm>
          <a:prstGeom prst="wedgeRectCallout">
            <a:avLst>
              <a:gd name="adj1" fmla="val -68532"/>
              <a:gd name="adj2" fmla="val 80582"/>
            </a:avLst>
          </a:prstGeom>
          <a:solidFill>
            <a:srgbClr val="CCECFF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600" b="1">
                <a:solidFill>
                  <a:srgbClr val="042555"/>
                </a:solidFill>
              </a:rPr>
              <a:t>Gifts of Goods and Services</a:t>
            </a:r>
          </a:p>
        </p:txBody>
      </p:sp>
      <p:sp>
        <p:nvSpPr>
          <p:cNvPr id="15" name="Rectangular Callout 14"/>
          <p:cNvSpPr>
            <a:spLocks noChangeAspect="1"/>
          </p:cNvSpPr>
          <p:nvPr/>
        </p:nvSpPr>
        <p:spPr>
          <a:xfrm>
            <a:off x="7476414" y="5105400"/>
            <a:ext cx="1286586" cy="695325"/>
          </a:xfrm>
          <a:prstGeom prst="wedgeRectCallout">
            <a:avLst>
              <a:gd name="adj1" fmla="val -71493"/>
              <a:gd name="adj2" fmla="val -44076"/>
            </a:avLst>
          </a:prstGeom>
          <a:solidFill>
            <a:srgbClr val="3399FF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FOOD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 descr="portal-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 descr="SIGN 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heme/theme1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NewUBP_Template20120514_Final">
  <a:themeElements>
    <a:clrScheme name="1_NewUBP_Template20120514_Final 1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FFFFFF"/>
      </a:accent3>
      <a:accent4>
        <a:srgbClr val="BDBDBD"/>
      </a:accent4>
      <a:accent5>
        <a:srgbClr val="DAAEAB"/>
      </a:accent5>
      <a:accent6>
        <a:srgbClr val="6E9D2B"/>
      </a:accent6>
      <a:hlink>
        <a:srgbClr val="0000FF"/>
      </a:hlink>
      <a:folHlink>
        <a:srgbClr val="800080"/>
      </a:folHlink>
    </a:clrScheme>
    <a:fontScheme name="1_NewUBP_Template20120514_Fina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wUBP_Template20120514_Final 1">
        <a:dk1>
          <a:srgbClr val="DDDEDD"/>
        </a:dk1>
        <a:lt1>
          <a:srgbClr val="FFFFFF"/>
        </a:lt1>
        <a:dk2>
          <a:srgbClr val="1F497D"/>
        </a:dk2>
        <a:lt2>
          <a:srgbClr val="EEECE1"/>
        </a:lt2>
        <a:accent1>
          <a:srgbClr val="BC3521"/>
        </a:accent1>
        <a:accent2>
          <a:srgbClr val="7AAE31"/>
        </a:accent2>
        <a:accent3>
          <a:srgbClr val="FFFFFF"/>
        </a:accent3>
        <a:accent4>
          <a:srgbClr val="BDBDBD"/>
        </a:accent4>
        <a:accent5>
          <a:srgbClr val="DAAEAB"/>
        </a:accent5>
        <a:accent6>
          <a:srgbClr val="6E9D2B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NewUBP_Template20120514_Final.potx</Template>
  <TotalTime>19072</TotalTime>
  <Words>438</Words>
  <Application>Microsoft Macintosh PowerPoint</Application>
  <PresentationFormat>On-screen Show (4:3)</PresentationFormat>
  <Paragraphs>126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31</vt:i4>
      </vt:variant>
      <vt:variant>
        <vt:lpstr>Slide Titles</vt:lpstr>
      </vt:variant>
      <vt:variant>
        <vt:i4>26</vt:i4>
      </vt:variant>
    </vt:vector>
  </HeadingPairs>
  <TitlesOfParts>
    <vt:vector size="66" baseType="lpstr">
      <vt:lpstr>Arial</vt:lpstr>
      <vt:lpstr>Calibri</vt:lpstr>
      <vt:lpstr>Verdana</vt:lpstr>
      <vt:lpstr>ＭＳ Ｐゴシック</vt:lpstr>
      <vt:lpstr>Wingdings</vt:lpstr>
      <vt:lpstr>Arial Unicode MS</vt:lpstr>
      <vt:lpstr>Trebuchet MS</vt:lpstr>
      <vt:lpstr>Arial Black</vt:lpstr>
      <vt:lpstr>Gill Sans MT</vt:lpstr>
      <vt:lpstr>NewUBP_Template20120514_Final</vt:lpstr>
      <vt:lpstr>7_Columns</vt:lpstr>
      <vt:lpstr>Office Theme</vt:lpstr>
      <vt:lpstr>Columns</vt:lpstr>
      <vt:lpstr>5_Office Theme</vt:lpstr>
      <vt:lpstr>2_Office Theme</vt:lpstr>
      <vt:lpstr>3_Office Theme</vt:lpstr>
      <vt:lpstr>1_NewUBP_Template20120514_Final</vt:lpstr>
      <vt:lpstr>7_Columns</vt:lpstr>
      <vt:lpstr>7_Columns</vt:lpstr>
      <vt:lpstr>Columns</vt:lpstr>
      <vt:lpstr>Columns</vt:lpstr>
      <vt:lpstr>Columns</vt:lpstr>
      <vt:lpstr>Columns</vt:lpstr>
      <vt:lpstr>Columns</vt:lpstr>
      <vt:lpstr>Columns</vt:lpstr>
      <vt:lpstr>Columns</vt:lpstr>
      <vt:lpstr>Columns</vt:lpstr>
      <vt:lpstr>Columns</vt:lpstr>
      <vt:lpstr>Columns</vt:lpstr>
      <vt:lpstr>Columns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Market America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Studio</cp:lastModifiedBy>
  <cp:revision>371</cp:revision>
  <cp:lastPrinted>2012-07-12T13:40:46Z</cp:lastPrinted>
  <dcterms:created xsi:type="dcterms:W3CDTF">2012-05-14T16:04:16Z</dcterms:created>
  <dcterms:modified xsi:type="dcterms:W3CDTF">2013-01-09T19:05:56Z</dcterms:modified>
</cp:coreProperties>
</file>